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0"/>
  </p:notesMasterIdLst>
  <p:sldIdLst>
    <p:sldId id="256" r:id="rId2"/>
    <p:sldId id="257" r:id="rId3"/>
    <p:sldId id="258" r:id="rId4"/>
    <p:sldId id="259" r:id="rId5"/>
    <p:sldId id="260" r:id="rId6"/>
    <p:sldId id="261" r:id="rId7"/>
    <p:sldId id="262" r:id="rId8"/>
    <p:sldId id="263" r:id="rId9"/>
  </p:sldIdLst>
  <p:sldSz cx="18288000" cy="10287000"/>
  <p:notesSz cx="6858000" cy="9144000"/>
  <p:embeddedFontLst>
    <p:embeddedFont>
      <p:font typeface="Arimo Bold"/>
      <p:regular r:id="rId11"/>
    </p:embeddedFont>
    <p:embeddedFont>
      <p:font typeface="Arimo Bold Italics"/>
      <p:regular r:id="rId12"/>
    </p:embeddedFont>
    <p:embeddedFont>
      <p:font typeface="Barlow" panose="00000500000000000000" pitchFamily="2" charset="0"/>
      <p:regular r:id="rId1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2" d="100"/>
          <a:sy n="52" d="100"/>
        </p:scale>
        <p:origin x="850" y="6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3.fntdata"/><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2.fntdata"/><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19.11.2024</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2</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3</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4</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5</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6</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7</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8</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11/19/2024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11/19/2024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11/19/2024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11/19/2024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1.png"/><Relationship Id="rId7"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png"/><Relationship Id="rId7"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0A081B">
                <a:alpha val="74902"/>
              </a:srgbClr>
            </a:solidFill>
          </p:spPr>
        </p:sp>
      </p:grpSp>
      <p:sp>
        <p:nvSpPr>
          <p:cNvPr id="5" name="Freeform 5" descr="preencoded.png"/>
          <p:cNvSpPr/>
          <p:nvPr/>
        </p:nvSpPr>
        <p:spPr>
          <a:xfrm>
            <a:off x="16049019" y="9686925"/>
            <a:ext cx="2153256" cy="514350"/>
          </a:xfrm>
          <a:custGeom>
            <a:avLst/>
            <a:gdLst/>
            <a:ahLst/>
            <a:cxnLst/>
            <a:rect l="l" t="t" r="r" b="b"/>
            <a:pathLst>
              <a:path w="2153256" h="514350">
                <a:moveTo>
                  <a:pt x="0" y="0"/>
                </a:moveTo>
                <a:lnTo>
                  <a:pt x="2153256" y="0"/>
                </a:lnTo>
                <a:lnTo>
                  <a:pt x="2153256" y="514350"/>
                </a:lnTo>
                <a:lnTo>
                  <a:pt x="0" y="514350"/>
                </a:lnTo>
                <a:lnTo>
                  <a:pt x="0" y="0"/>
                </a:lnTo>
                <a:close/>
              </a:path>
            </a:pathLst>
          </a:custGeom>
          <a:blipFill>
            <a:blip r:embed="rId4"/>
            <a:stretch>
              <a:fillRect/>
            </a:stretch>
          </a:blipFill>
        </p:spPr>
      </p:sp>
      <p:sp>
        <p:nvSpPr>
          <p:cNvPr id="6" name="Freeform 6" descr="preencoded.png"/>
          <p:cNvSpPr/>
          <p:nvPr/>
        </p:nvSpPr>
        <p:spPr>
          <a:xfrm>
            <a:off x="11430000" y="0"/>
            <a:ext cx="6858000" cy="10287000"/>
          </a:xfrm>
          <a:custGeom>
            <a:avLst/>
            <a:gdLst/>
            <a:ahLst/>
            <a:cxnLst/>
            <a:rect l="l" t="t" r="r" b="b"/>
            <a:pathLst>
              <a:path w="6858000" h="10287000">
                <a:moveTo>
                  <a:pt x="0" y="0"/>
                </a:moveTo>
                <a:lnTo>
                  <a:pt x="6858000" y="0"/>
                </a:lnTo>
                <a:lnTo>
                  <a:pt x="6858000" y="10287000"/>
                </a:lnTo>
                <a:lnTo>
                  <a:pt x="0" y="10287000"/>
                </a:lnTo>
                <a:lnTo>
                  <a:pt x="0" y="0"/>
                </a:lnTo>
                <a:close/>
              </a:path>
            </a:pathLst>
          </a:custGeom>
          <a:blipFill>
            <a:blip r:embed="rId5"/>
            <a:stretch>
              <a:fillRect/>
            </a:stretch>
          </a:blipFill>
        </p:spPr>
      </p:sp>
      <p:sp>
        <p:nvSpPr>
          <p:cNvPr id="7" name="TextBox 7"/>
          <p:cNvSpPr txBox="1"/>
          <p:nvPr/>
        </p:nvSpPr>
        <p:spPr>
          <a:xfrm>
            <a:off x="1080046" y="2566541"/>
            <a:ext cx="9269909" cy="1771650"/>
          </a:xfrm>
          <a:prstGeom prst="rect">
            <a:avLst/>
          </a:prstGeom>
        </p:spPr>
        <p:txBody>
          <a:bodyPr lIns="0" tIns="0" rIns="0" bIns="0" rtlCol="0" anchor="t">
            <a:spAutoFit/>
          </a:bodyPr>
          <a:lstStyle/>
          <a:p>
            <a:pPr algn="l">
              <a:lnSpc>
                <a:spcPts val="6749"/>
              </a:lnSpc>
            </a:pPr>
            <a:r>
              <a:rPr lang="en-US" sz="5374" b="1" dirty="0">
                <a:solidFill>
                  <a:srgbClr val="F0FCFF"/>
                </a:solidFill>
                <a:latin typeface="Arimo Bold"/>
                <a:ea typeface="Arimo Bold"/>
                <a:cs typeface="Arimo Bold"/>
                <a:sym typeface="Arimo Bold"/>
              </a:rPr>
              <a:t>Introducing Natasha: Your Virtual AI Assistant</a:t>
            </a:r>
          </a:p>
        </p:txBody>
      </p:sp>
      <p:sp>
        <p:nvSpPr>
          <p:cNvPr id="8" name="TextBox 8"/>
          <p:cNvSpPr txBox="1"/>
          <p:nvPr/>
        </p:nvSpPr>
        <p:spPr>
          <a:xfrm>
            <a:off x="1080046" y="4696271"/>
            <a:ext cx="9269909" cy="2080022"/>
          </a:xfrm>
          <a:prstGeom prst="rect">
            <a:avLst/>
          </a:prstGeom>
        </p:spPr>
        <p:txBody>
          <a:bodyPr lIns="0" tIns="0" rIns="0" bIns="0" rtlCol="0" anchor="t">
            <a:spAutoFit/>
          </a:bodyPr>
          <a:lstStyle/>
          <a:p>
            <a:pPr algn="l">
              <a:lnSpc>
                <a:spcPts val="3875"/>
              </a:lnSpc>
            </a:pPr>
            <a:r>
              <a:rPr lang="en-US" sz="2375" dirty="0">
                <a:solidFill>
                  <a:srgbClr val="E0E4E6"/>
                </a:solidFill>
                <a:latin typeface="Barlow"/>
                <a:ea typeface="Barlow"/>
                <a:cs typeface="Barlow"/>
                <a:sym typeface="Barlow"/>
              </a:rPr>
              <a:t>Welcome! Today we'll explore the capabilities, applications, and impact of Natasha, a cutting-edge virtual assistant powered by AI. Natasha is designed to enhance productivity, efficiency, and the overall user experience.</a:t>
            </a:r>
          </a:p>
        </p:txBody>
      </p:sp>
      <p:sp>
        <p:nvSpPr>
          <p:cNvPr id="13" name="TextBox 13"/>
          <p:cNvSpPr txBox="1"/>
          <p:nvPr/>
        </p:nvSpPr>
        <p:spPr>
          <a:xfrm>
            <a:off x="1727895" y="7047160"/>
            <a:ext cx="7568505" cy="2121350"/>
          </a:xfrm>
          <a:prstGeom prst="rect">
            <a:avLst/>
          </a:prstGeom>
        </p:spPr>
        <p:txBody>
          <a:bodyPr wrap="square" lIns="0" tIns="0" rIns="0" bIns="0" rtlCol="0" anchor="t">
            <a:spAutoFit/>
          </a:bodyPr>
          <a:lstStyle/>
          <a:p>
            <a:pPr algn="l">
              <a:lnSpc>
                <a:spcPts val="4249"/>
              </a:lnSpc>
            </a:pPr>
            <a:r>
              <a:rPr lang="en-US" b="1" dirty="0">
                <a:solidFill>
                  <a:srgbClr val="E0E4E6"/>
                </a:solidFill>
                <a:latin typeface="Arimo Bold"/>
                <a:ea typeface="Arimo Bold"/>
                <a:cs typeface="Arimo Bold"/>
                <a:sym typeface="Arimo Bold"/>
              </a:rPr>
              <a:t>Minor Project</a:t>
            </a:r>
          </a:p>
          <a:p>
            <a:pPr algn="l">
              <a:lnSpc>
                <a:spcPts val="4249"/>
              </a:lnSpc>
            </a:pPr>
            <a:r>
              <a:rPr lang="en-US" sz="3000" b="1" dirty="0">
                <a:solidFill>
                  <a:srgbClr val="E0E4E6"/>
                </a:solidFill>
                <a:latin typeface="Arimo Bold"/>
                <a:ea typeface="Arimo Bold"/>
                <a:cs typeface="Arimo Bold"/>
                <a:sym typeface="Arimo Bold"/>
              </a:rPr>
              <a:t>Nikhil Shukla</a:t>
            </a:r>
          </a:p>
          <a:p>
            <a:pPr algn="l">
              <a:lnSpc>
                <a:spcPts val="4249"/>
              </a:lnSpc>
            </a:pPr>
            <a:r>
              <a:rPr lang="en-US" sz="3000" b="1" dirty="0">
                <a:solidFill>
                  <a:srgbClr val="E0E4E6"/>
                </a:solidFill>
                <a:latin typeface="Arimo Bold"/>
                <a:ea typeface="Arimo Bold"/>
                <a:cs typeface="Arimo Bold"/>
                <a:sym typeface="Arimo Bold"/>
              </a:rPr>
              <a:t>MCA – </a:t>
            </a:r>
            <a:r>
              <a:rPr lang="en-US" sz="3000" b="1" dirty="0" err="1">
                <a:solidFill>
                  <a:srgbClr val="E0E4E6"/>
                </a:solidFill>
                <a:latin typeface="Arimo Bold"/>
                <a:ea typeface="Arimo Bold"/>
                <a:cs typeface="Arimo Bold"/>
                <a:sym typeface="Arimo Bold"/>
              </a:rPr>
              <a:t>ll</a:t>
            </a:r>
            <a:r>
              <a:rPr lang="en-US" sz="3000" b="1" dirty="0">
                <a:solidFill>
                  <a:srgbClr val="E0E4E6"/>
                </a:solidFill>
                <a:latin typeface="Arimo Bold"/>
                <a:ea typeface="Arimo Bold"/>
                <a:cs typeface="Arimo Bold"/>
                <a:sym typeface="Arimo Bold"/>
              </a:rPr>
              <a:t>(B)</a:t>
            </a:r>
          </a:p>
          <a:p>
            <a:pPr algn="l">
              <a:lnSpc>
                <a:spcPts val="4249"/>
              </a:lnSpc>
            </a:pPr>
            <a:r>
              <a:rPr lang="en-US" sz="3000" dirty="0">
                <a:solidFill>
                  <a:srgbClr val="E0E4E6"/>
                </a:solidFill>
                <a:latin typeface="Arimo Bold"/>
                <a:ea typeface="Arimo Bold"/>
                <a:cs typeface="Arimo Bold"/>
                <a:sym typeface="Arimo Bold"/>
              </a:rPr>
              <a:t>ABES Engineering College</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0A081B">
                <a:alpha val="74902"/>
              </a:srgbClr>
            </a:solidFill>
          </p:spPr>
        </p:sp>
      </p:grpSp>
      <p:sp>
        <p:nvSpPr>
          <p:cNvPr id="5" name="Freeform 5" descr="preencoded.png"/>
          <p:cNvSpPr/>
          <p:nvPr/>
        </p:nvSpPr>
        <p:spPr>
          <a:xfrm>
            <a:off x="11726912" y="2011412"/>
            <a:ext cx="6264176" cy="6264176"/>
          </a:xfrm>
          <a:custGeom>
            <a:avLst/>
            <a:gdLst/>
            <a:ahLst/>
            <a:cxnLst/>
            <a:rect l="l" t="t" r="r" b="b"/>
            <a:pathLst>
              <a:path w="6264176" h="6264176">
                <a:moveTo>
                  <a:pt x="0" y="0"/>
                </a:moveTo>
                <a:lnTo>
                  <a:pt x="6264177" y="0"/>
                </a:lnTo>
                <a:lnTo>
                  <a:pt x="6264177" y="6264177"/>
                </a:lnTo>
                <a:lnTo>
                  <a:pt x="0" y="6264177"/>
                </a:lnTo>
                <a:lnTo>
                  <a:pt x="0" y="0"/>
                </a:lnTo>
                <a:close/>
              </a:path>
            </a:pathLst>
          </a:custGeom>
          <a:blipFill>
            <a:blip r:embed="rId4"/>
            <a:stretch>
              <a:fillRect/>
            </a:stretch>
          </a:blipFill>
        </p:spPr>
      </p:sp>
      <p:sp>
        <p:nvSpPr>
          <p:cNvPr id="6" name="TextBox 6"/>
          <p:cNvSpPr txBox="1"/>
          <p:nvPr/>
        </p:nvSpPr>
        <p:spPr>
          <a:xfrm>
            <a:off x="831651" y="1041201"/>
            <a:ext cx="6027539" cy="698152"/>
          </a:xfrm>
          <a:prstGeom prst="rect">
            <a:avLst/>
          </a:prstGeom>
        </p:spPr>
        <p:txBody>
          <a:bodyPr lIns="0" tIns="0" rIns="0" bIns="0" rtlCol="0" anchor="t">
            <a:spAutoFit/>
          </a:bodyPr>
          <a:lstStyle/>
          <a:p>
            <a:pPr algn="l">
              <a:lnSpc>
                <a:spcPts val="5187"/>
              </a:lnSpc>
            </a:pPr>
            <a:r>
              <a:rPr lang="en-US" sz="4124" b="1" i="1">
                <a:solidFill>
                  <a:srgbClr val="F0FCFF"/>
                </a:solidFill>
                <a:latin typeface="Arimo Bold Italics"/>
                <a:ea typeface="Arimo Bold Italics"/>
                <a:cs typeface="Arimo Bold Italics"/>
                <a:sym typeface="Arimo Bold Italics"/>
              </a:rPr>
              <a:t>Objective of the project :</a:t>
            </a:r>
          </a:p>
        </p:txBody>
      </p:sp>
      <p:sp>
        <p:nvSpPr>
          <p:cNvPr id="7" name="TextBox 7"/>
          <p:cNvSpPr txBox="1"/>
          <p:nvPr/>
        </p:nvSpPr>
        <p:spPr>
          <a:xfrm>
            <a:off x="831651" y="2019449"/>
            <a:ext cx="9766698" cy="3878759"/>
          </a:xfrm>
          <a:prstGeom prst="rect">
            <a:avLst/>
          </a:prstGeom>
        </p:spPr>
        <p:txBody>
          <a:bodyPr lIns="0" tIns="0" rIns="0" bIns="0" rtlCol="0" anchor="t">
            <a:spAutoFit/>
          </a:bodyPr>
          <a:lstStyle/>
          <a:p>
            <a:pPr algn="l">
              <a:lnSpc>
                <a:spcPts val="2937"/>
              </a:lnSpc>
            </a:pPr>
            <a:r>
              <a:rPr lang="en-US" sz="1812">
                <a:solidFill>
                  <a:srgbClr val="E0E4E6"/>
                </a:solidFill>
                <a:latin typeface="Barlow"/>
                <a:ea typeface="Barlow"/>
                <a:cs typeface="Barlow"/>
                <a:sym typeface="Barlow"/>
              </a:rPr>
              <a:t>The development of technology allows introducing more advanced solutions in everyday life. This makes work less exhausting for employees, and also increases the work safety. As the technology is developing day by day people are becoming more dependent on it, one of the mostly used platform is computer. We all want to make the use of these computers more comfortable, traditional way to give a command to the computer is through keyboard but a more convenient way is to input the command through voice. Giving input through voice is not only beneficial for the normal people but also for those who are visually impaired who are not able to give the input by using a keyboard. For this purpose, there is a need of a virtual assistant which can not only take command through voice but also execute the desired instructions and give output either in the form of voice or any other means.</a:t>
            </a:r>
          </a:p>
        </p:txBody>
      </p:sp>
      <p:sp>
        <p:nvSpPr>
          <p:cNvPr id="8" name="TextBox 8"/>
          <p:cNvSpPr txBox="1"/>
          <p:nvPr/>
        </p:nvSpPr>
        <p:spPr>
          <a:xfrm>
            <a:off x="831651" y="6089302"/>
            <a:ext cx="9766698" cy="3118248"/>
          </a:xfrm>
          <a:prstGeom prst="rect">
            <a:avLst/>
          </a:prstGeom>
        </p:spPr>
        <p:txBody>
          <a:bodyPr lIns="0" tIns="0" rIns="0" bIns="0" rtlCol="0" anchor="t">
            <a:spAutoFit/>
          </a:bodyPr>
          <a:lstStyle/>
          <a:p>
            <a:pPr algn="l">
              <a:lnSpc>
                <a:spcPts val="2937"/>
              </a:lnSpc>
            </a:pPr>
            <a:r>
              <a:rPr lang="en-US" sz="1812">
                <a:solidFill>
                  <a:srgbClr val="E0E4E6"/>
                </a:solidFill>
                <a:latin typeface="Barlow"/>
                <a:ea typeface="Barlow"/>
                <a:cs typeface="Barlow"/>
                <a:sym typeface="Barlow"/>
              </a:rPr>
              <a:t>A Virtual Assistant is the software that can perform task and provide different services to the individual as per the individual's dictated commands. This is done through a synchronous process involving recognition of speech patterns and then, responding via synthetic speech. Through these assistants a user can automate tasks ranging from but not limited to mailing, tasks management and media playback. It understands natural language voice commands and complete the tasks for the user. It is typically a cloud-based program that requires internet connected devices and/or applications to work. The technologies that power virtual assistants are machine learning, natural language processing and speech recognition.</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0A081B">
                <a:alpha val="74902"/>
              </a:srgbClr>
            </a:solidFill>
          </p:spPr>
        </p:sp>
      </p:grpSp>
      <p:sp>
        <p:nvSpPr>
          <p:cNvPr id="5" name="TextBox 5"/>
          <p:cNvSpPr txBox="1"/>
          <p:nvPr/>
        </p:nvSpPr>
        <p:spPr>
          <a:xfrm>
            <a:off x="1080046" y="1887140"/>
            <a:ext cx="16127909" cy="1771650"/>
          </a:xfrm>
          <a:prstGeom prst="rect">
            <a:avLst/>
          </a:prstGeom>
        </p:spPr>
        <p:txBody>
          <a:bodyPr lIns="0" tIns="0" rIns="0" bIns="0" rtlCol="0" anchor="t">
            <a:spAutoFit/>
          </a:bodyPr>
          <a:lstStyle/>
          <a:p>
            <a:pPr algn="l">
              <a:lnSpc>
                <a:spcPts val="6749"/>
              </a:lnSpc>
            </a:pPr>
            <a:r>
              <a:rPr lang="en-US" sz="5374" b="1">
                <a:solidFill>
                  <a:srgbClr val="F0FCFF"/>
                </a:solidFill>
                <a:latin typeface="Arimo Bold"/>
                <a:ea typeface="Arimo Bold"/>
                <a:cs typeface="Arimo Bold"/>
                <a:sym typeface="Arimo Bold"/>
              </a:rPr>
              <a:t>Natasha's Capabilities: Leveraging Features of Natasha</a:t>
            </a:r>
          </a:p>
        </p:txBody>
      </p:sp>
      <p:sp>
        <p:nvSpPr>
          <p:cNvPr id="6" name="TextBox 6"/>
          <p:cNvSpPr txBox="1"/>
          <p:nvPr/>
        </p:nvSpPr>
        <p:spPr>
          <a:xfrm>
            <a:off x="1080046" y="4401591"/>
            <a:ext cx="3467397" cy="885825"/>
          </a:xfrm>
          <a:prstGeom prst="rect">
            <a:avLst/>
          </a:prstGeom>
        </p:spPr>
        <p:txBody>
          <a:bodyPr lIns="0" tIns="0" rIns="0" bIns="0" rtlCol="0" anchor="t">
            <a:spAutoFit/>
          </a:bodyPr>
          <a:lstStyle/>
          <a:p>
            <a:pPr algn="l">
              <a:lnSpc>
                <a:spcPts val="3374"/>
              </a:lnSpc>
            </a:pPr>
            <a:r>
              <a:rPr lang="en-US" sz="2687" b="1">
                <a:solidFill>
                  <a:srgbClr val="F0FCFF"/>
                </a:solidFill>
                <a:latin typeface="Arimo Bold"/>
                <a:ea typeface="Arimo Bold"/>
                <a:cs typeface="Arimo Bold"/>
                <a:sym typeface="Arimo Bold"/>
              </a:rPr>
              <a:t>Natural Language Processing</a:t>
            </a:r>
          </a:p>
        </p:txBody>
      </p:sp>
      <p:sp>
        <p:nvSpPr>
          <p:cNvPr id="7" name="TextBox 7"/>
          <p:cNvSpPr txBox="1"/>
          <p:nvPr/>
        </p:nvSpPr>
        <p:spPr>
          <a:xfrm>
            <a:off x="1080046" y="5491163"/>
            <a:ext cx="3467397" cy="2573834"/>
          </a:xfrm>
          <a:prstGeom prst="rect">
            <a:avLst/>
          </a:prstGeom>
        </p:spPr>
        <p:txBody>
          <a:bodyPr lIns="0" tIns="0" rIns="0" bIns="0" rtlCol="0" anchor="t">
            <a:spAutoFit/>
          </a:bodyPr>
          <a:lstStyle/>
          <a:p>
            <a:pPr algn="l">
              <a:lnSpc>
                <a:spcPts val="3875"/>
              </a:lnSpc>
            </a:pPr>
            <a:r>
              <a:rPr lang="en-US" sz="2375">
                <a:solidFill>
                  <a:srgbClr val="E0E4E6"/>
                </a:solidFill>
                <a:latin typeface="Barlow"/>
                <a:ea typeface="Barlow"/>
                <a:cs typeface="Barlow"/>
                <a:sym typeface="Barlow"/>
              </a:rPr>
              <a:t>Natasha understands and responds to natural language, making interactions seamless and intuitive.</a:t>
            </a:r>
          </a:p>
        </p:txBody>
      </p:sp>
      <p:sp>
        <p:nvSpPr>
          <p:cNvPr id="8" name="TextBox 8"/>
          <p:cNvSpPr txBox="1"/>
          <p:nvPr/>
        </p:nvSpPr>
        <p:spPr>
          <a:xfrm>
            <a:off x="5309741" y="4401591"/>
            <a:ext cx="3467398" cy="885825"/>
          </a:xfrm>
          <a:prstGeom prst="rect">
            <a:avLst/>
          </a:prstGeom>
        </p:spPr>
        <p:txBody>
          <a:bodyPr lIns="0" tIns="0" rIns="0" bIns="0" rtlCol="0" anchor="t">
            <a:spAutoFit/>
          </a:bodyPr>
          <a:lstStyle/>
          <a:p>
            <a:pPr algn="l">
              <a:lnSpc>
                <a:spcPts val="3374"/>
              </a:lnSpc>
            </a:pPr>
            <a:r>
              <a:rPr lang="en-US" sz="2687" b="1">
                <a:solidFill>
                  <a:srgbClr val="F0FCFF"/>
                </a:solidFill>
                <a:latin typeface="Arimo Bold"/>
                <a:ea typeface="Arimo Bold"/>
                <a:cs typeface="Arimo Bold"/>
                <a:sym typeface="Arimo Bold"/>
              </a:rPr>
              <a:t>Personalized Recommendations</a:t>
            </a:r>
          </a:p>
        </p:txBody>
      </p:sp>
      <p:sp>
        <p:nvSpPr>
          <p:cNvPr id="9" name="TextBox 9"/>
          <p:cNvSpPr txBox="1"/>
          <p:nvPr/>
        </p:nvSpPr>
        <p:spPr>
          <a:xfrm>
            <a:off x="5309741" y="5491163"/>
            <a:ext cx="3467398" cy="2080022"/>
          </a:xfrm>
          <a:prstGeom prst="rect">
            <a:avLst/>
          </a:prstGeom>
        </p:spPr>
        <p:txBody>
          <a:bodyPr lIns="0" tIns="0" rIns="0" bIns="0" rtlCol="0" anchor="t">
            <a:spAutoFit/>
          </a:bodyPr>
          <a:lstStyle/>
          <a:p>
            <a:pPr algn="l">
              <a:lnSpc>
                <a:spcPts val="3875"/>
              </a:lnSpc>
            </a:pPr>
            <a:r>
              <a:rPr lang="en-US" sz="2375">
                <a:solidFill>
                  <a:srgbClr val="E0E4E6"/>
                </a:solidFill>
                <a:latin typeface="Barlow"/>
                <a:ea typeface="Barlow"/>
                <a:cs typeface="Barlow"/>
                <a:sym typeface="Barlow"/>
              </a:rPr>
              <a:t>Natasha learns your preferences and provides tailored suggestions for tasks and information.</a:t>
            </a:r>
          </a:p>
        </p:txBody>
      </p:sp>
      <p:sp>
        <p:nvSpPr>
          <p:cNvPr id="10" name="TextBox 10"/>
          <p:cNvSpPr txBox="1"/>
          <p:nvPr/>
        </p:nvSpPr>
        <p:spPr>
          <a:xfrm>
            <a:off x="9539436" y="4401591"/>
            <a:ext cx="3467397" cy="885825"/>
          </a:xfrm>
          <a:prstGeom prst="rect">
            <a:avLst/>
          </a:prstGeom>
        </p:spPr>
        <p:txBody>
          <a:bodyPr lIns="0" tIns="0" rIns="0" bIns="0" rtlCol="0" anchor="t">
            <a:spAutoFit/>
          </a:bodyPr>
          <a:lstStyle/>
          <a:p>
            <a:pPr algn="l">
              <a:lnSpc>
                <a:spcPts val="3374"/>
              </a:lnSpc>
            </a:pPr>
            <a:r>
              <a:rPr lang="en-US" sz="2687" b="1">
                <a:solidFill>
                  <a:srgbClr val="F0FCFF"/>
                </a:solidFill>
                <a:latin typeface="Arimo Bold"/>
                <a:ea typeface="Arimo Bold"/>
                <a:cs typeface="Arimo Bold"/>
                <a:sym typeface="Arimo Bold"/>
              </a:rPr>
              <a:t>Contextual Awareness</a:t>
            </a:r>
          </a:p>
        </p:txBody>
      </p:sp>
      <p:sp>
        <p:nvSpPr>
          <p:cNvPr id="11" name="TextBox 11"/>
          <p:cNvSpPr txBox="1"/>
          <p:nvPr/>
        </p:nvSpPr>
        <p:spPr>
          <a:xfrm>
            <a:off x="9539436" y="5491163"/>
            <a:ext cx="3467397" cy="2080022"/>
          </a:xfrm>
          <a:prstGeom prst="rect">
            <a:avLst/>
          </a:prstGeom>
        </p:spPr>
        <p:txBody>
          <a:bodyPr lIns="0" tIns="0" rIns="0" bIns="0" rtlCol="0" anchor="t">
            <a:spAutoFit/>
          </a:bodyPr>
          <a:lstStyle/>
          <a:p>
            <a:pPr algn="l">
              <a:lnSpc>
                <a:spcPts val="3875"/>
              </a:lnSpc>
            </a:pPr>
            <a:r>
              <a:rPr lang="en-US" sz="2375">
                <a:solidFill>
                  <a:srgbClr val="E0E4E6"/>
                </a:solidFill>
                <a:latin typeface="Barlow"/>
                <a:ea typeface="Barlow"/>
                <a:cs typeface="Barlow"/>
                <a:sym typeface="Barlow"/>
              </a:rPr>
              <a:t>Natasha remembers past interactions, ensuring a personalized and efficient experience.</a:t>
            </a:r>
          </a:p>
        </p:txBody>
      </p:sp>
      <p:sp>
        <p:nvSpPr>
          <p:cNvPr id="12" name="TextBox 12"/>
          <p:cNvSpPr txBox="1"/>
          <p:nvPr/>
        </p:nvSpPr>
        <p:spPr>
          <a:xfrm>
            <a:off x="13769131" y="4401591"/>
            <a:ext cx="3467398" cy="885825"/>
          </a:xfrm>
          <a:prstGeom prst="rect">
            <a:avLst/>
          </a:prstGeom>
        </p:spPr>
        <p:txBody>
          <a:bodyPr lIns="0" tIns="0" rIns="0" bIns="0" rtlCol="0" anchor="t">
            <a:spAutoFit/>
          </a:bodyPr>
          <a:lstStyle/>
          <a:p>
            <a:pPr algn="l">
              <a:lnSpc>
                <a:spcPts val="3374"/>
              </a:lnSpc>
            </a:pPr>
            <a:r>
              <a:rPr lang="en-US" sz="2687" b="1">
                <a:solidFill>
                  <a:srgbClr val="F0FCFF"/>
                </a:solidFill>
                <a:latin typeface="Arimo Bold"/>
                <a:ea typeface="Arimo Bold"/>
                <a:cs typeface="Arimo Bold"/>
                <a:sym typeface="Arimo Bold"/>
              </a:rPr>
              <a:t>Multi-Platform Integration</a:t>
            </a:r>
          </a:p>
        </p:txBody>
      </p:sp>
      <p:sp>
        <p:nvSpPr>
          <p:cNvPr id="13" name="TextBox 13"/>
          <p:cNvSpPr txBox="1"/>
          <p:nvPr/>
        </p:nvSpPr>
        <p:spPr>
          <a:xfrm>
            <a:off x="13769131" y="5491163"/>
            <a:ext cx="3467398" cy="2573834"/>
          </a:xfrm>
          <a:prstGeom prst="rect">
            <a:avLst/>
          </a:prstGeom>
        </p:spPr>
        <p:txBody>
          <a:bodyPr lIns="0" tIns="0" rIns="0" bIns="0" rtlCol="0" anchor="t">
            <a:spAutoFit/>
          </a:bodyPr>
          <a:lstStyle/>
          <a:p>
            <a:pPr algn="l">
              <a:lnSpc>
                <a:spcPts val="3875"/>
              </a:lnSpc>
            </a:pPr>
            <a:r>
              <a:rPr lang="en-US" sz="2375">
                <a:solidFill>
                  <a:srgbClr val="E0E4E6"/>
                </a:solidFill>
                <a:latin typeface="Barlow"/>
                <a:ea typeface="Barlow"/>
                <a:cs typeface="Barlow"/>
                <a:sym typeface="Barlow"/>
              </a:rPr>
              <a:t>Natasha seamlessly integrates with your devices and apps, making it a truly universal assistant.</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0A081B">
                <a:alpha val="74902"/>
              </a:srgbClr>
            </a:solidFill>
          </p:spPr>
        </p:sp>
      </p:grpSp>
      <p:sp>
        <p:nvSpPr>
          <p:cNvPr id="5" name="Freeform 5" descr="preencoded.png"/>
          <p:cNvSpPr/>
          <p:nvPr/>
        </p:nvSpPr>
        <p:spPr>
          <a:xfrm>
            <a:off x="0" y="0"/>
            <a:ext cx="18288000" cy="3763416"/>
          </a:xfrm>
          <a:custGeom>
            <a:avLst/>
            <a:gdLst/>
            <a:ahLst/>
            <a:cxnLst/>
            <a:rect l="l" t="t" r="r" b="b"/>
            <a:pathLst>
              <a:path w="18288000" h="3763416">
                <a:moveTo>
                  <a:pt x="0" y="0"/>
                </a:moveTo>
                <a:lnTo>
                  <a:pt x="18288000" y="0"/>
                </a:lnTo>
                <a:lnTo>
                  <a:pt x="18288000" y="3763416"/>
                </a:lnTo>
                <a:lnTo>
                  <a:pt x="0" y="3763416"/>
                </a:lnTo>
                <a:lnTo>
                  <a:pt x="0" y="0"/>
                </a:lnTo>
                <a:close/>
              </a:path>
            </a:pathLst>
          </a:custGeom>
          <a:blipFill>
            <a:blip r:embed="rId4"/>
            <a:stretch>
              <a:fillRect l="-13" r="-13"/>
            </a:stretch>
          </a:blipFill>
        </p:spPr>
      </p:sp>
      <p:sp>
        <p:nvSpPr>
          <p:cNvPr id="6" name="TextBox 6"/>
          <p:cNvSpPr txBox="1"/>
          <p:nvPr/>
        </p:nvSpPr>
        <p:spPr>
          <a:xfrm>
            <a:off x="1053704" y="4544169"/>
            <a:ext cx="15447169" cy="884039"/>
          </a:xfrm>
          <a:prstGeom prst="rect">
            <a:avLst/>
          </a:prstGeom>
        </p:spPr>
        <p:txBody>
          <a:bodyPr lIns="0" tIns="0" rIns="0" bIns="0" rtlCol="0" anchor="t">
            <a:spAutoFit/>
          </a:bodyPr>
          <a:lstStyle/>
          <a:p>
            <a:pPr algn="l">
              <a:lnSpc>
                <a:spcPts val="6562"/>
              </a:lnSpc>
            </a:pPr>
            <a:r>
              <a:rPr lang="en-US" sz="5250" b="1">
                <a:solidFill>
                  <a:srgbClr val="F0FCFF"/>
                </a:solidFill>
                <a:latin typeface="Arimo Bold"/>
                <a:ea typeface="Arimo Bold"/>
                <a:cs typeface="Arimo Bold"/>
                <a:sym typeface="Arimo Bold"/>
              </a:rPr>
              <a:t>Seamless Integration: Harnessing the Power of AI</a:t>
            </a:r>
          </a:p>
        </p:txBody>
      </p:sp>
      <p:sp>
        <p:nvSpPr>
          <p:cNvPr id="7" name="Freeform 7" descr="preencoded.png"/>
          <p:cNvSpPr/>
          <p:nvPr/>
        </p:nvSpPr>
        <p:spPr>
          <a:xfrm>
            <a:off x="1053704" y="5879752"/>
            <a:ext cx="752624" cy="752624"/>
          </a:xfrm>
          <a:custGeom>
            <a:avLst/>
            <a:gdLst/>
            <a:ahLst/>
            <a:cxnLst/>
            <a:rect l="l" t="t" r="r" b="b"/>
            <a:pathLst>
              <a:path w="752624" h="752624">
                <a:moveTo>
                  <a:pt x="0" y="0"/>
                </a:moveTo>
                <a:lnTo>
                  <a:pt x="752623" y="0"/>
                </a:lnTo>
                <a:lnTo>
                  <a:pt x="752623" y="752624"/>
                </a:lnTo>
                <a:lnTo>
                  <a:pt x="0" y="752624"/>
                </a:lnTo>
                <a:lnTo>
                  <a:pt x="0" y="0"/>
                </a:lnTo>
                <a:close/>
              </a:path>
            </a:pathLst>
          </a:custGeom>
          <a:blipFill>
            <a:blip r:embed="rId5"/>
            <a:stretch>
              <a:fillRect/>
            </a:stretch>
          </a:blipFill>
        </p:spPr>
      </p:sp>
      <p:sp>
        <p:nvSpPr>
          <p:cNvPr id="8" name="TextBox 8"/>
          <p:cNvSpPr txBox="1"/>
          <p:nvPr/>
        </p:nvSpPr>
        <p:spPr>
          <a:xfrm>
            <a:off x="1053704" y="6904881"/>
            <a:ext cx="3593901" cy="446783"/>
          </a:xfrm>
          <a:prstGeom prst="rect">
            <a:avLst/>
          </a:prstGeom>
        </p:spPr>
        <p:txBody>
          <a:bodyPr lIns="0" tIns="0" rIns="0" bIns="0" rtlCol="0" anchor="t">
            <a:spAutoFit/>
          </a:bodyPr>
          <a:lstStyle/>
          <a:p>
            <a:pPr algn="l">
              <a:lnSpc>
                <a:spcPts val="3249"/>
              </a:lnSpc>
            </a:pPr>
            <a:r>
              <a:rPr lang="en-US" sz="2625" b="1">
                <a:solidFill>
                  <a:srgbClr val="E0E4E6"/>
                </a:solidFill>
                <a:latin typeface="Arimo Bold"/>
                <a:ea typeface="Arimo Bold"/>
                <a:cs typeface="Arimo Bold"/>
                <a:sym typeface="Arimo Bold"/>
              </a:rPr>
              <a:t>Calendar Management</a:t>
            </a:r>
          </a:p>
        </p:txBody>
      </p:sp>
      <p:sp>
        <p:nvSpPr>
          <p:cNvPr id="9" name="TextBox 9"/>
          <p:cNvSpPr txBox="1"/>
          <p:nvPr/>
        </p:nvSpPr>
        <p:spPr>
          <a:xfrm>
            <a:off x="1053704" y="7436941"/>
            <a:ext cx="3706416" cy="2021681"/>
          </a:xfrm>
          <a:prstGeom prst="rect">
            <a:avLst/>
          </a:prstGeom>
        </p:spPr>
        <p:txBody>
          <a:bodyPr lIns="0" tIns="0" rIns="0" bIns="0" rtlCol="0" anchor="t">
            <a:spAutoFit/>
          </a:bodyPr>
          <a:lstStyle/>
          <a:p>
            <a:pPr algn="l">
              <a:lnSpc>
                <a:spcPts val="3750"/>
              </a:lnSpc>
            </a:pPr>
            <a:r>
              <a:rPr lang="en-US" sz="2312">
                <a:solidFill>
                  <a:srgbClr val="E0E4E6"/>
                </a:solidFill>
                <a:latin typeface="Barlow"/>
                <a:ea typeface="Barlow"/>
                <a:cs typeface="Barlow"/>
                <a:sym typeface="Barlow"/>
              </a:rPr>
              <a:t>Schedule meetings, set reminders, and manage your time efficiently with Natasha.</a:t>
            </a:r>
          </a:p>
        </p:txBody>
      </p:sp>
      <p:sp>
        <p:nvSpPr>
          <p:cNvPr id="10" name="Freeform 10" descr="preencoded.png"/>
          <p:cNvSpPr/>
          <p:nvPr/>
        </p:nvSpPr>
        <p:spPr>
          <a:xfrm>
            <a:off x="5211664" y="5879752"/>
            <a:ext cx="752624" cy="752624"/>
          </a:xfrm>
          <a:custGeom>
            <a:avLst/>
            <a:gdLst/>
            <a:ahLst/>
            <a:cxnLst/>
            <a:rect l="l" t="t" r="r" b="b"/>
            <a:pathLst>
              <a:path w="752624" h="752624">
                <a:moveTo>
                  <a:pt x="0" y="0"/>
                </a:moveTo>
                <a:lnTo>
                  <a:pt x="752624" y="0"/>
                </a:lnTo>
                <a:lnTo>
                  <a:pt x="752624" y="752624"/>
                </a:lnTo>
                <a:lnTo>
                  <a:pt x="0" y="752624"/>
                </a:lnTo>
                <a:lnTo>
                  <a:pt x="0" y="0"/>
                </a:lnTo>
                <a:close/>
              </a:path>
            </a:pathLst>
          </a:custGeom>
          <a:blipFill>
            <a:blip r:embed="rId6"/>
            <a:stretch>
              <a:fillRect/>
            </a:stretch>
          </a:blipFill>
        </p:spPr>
      </p:sp>
      <p:sp>
        <p:nvSpPr>
          <p:cNvPr id="11" name="TextBox 11"/>
          <p:cNvSpPr txBox="1"/>
          <p:nvPr/>
        </p:nvSpPr>
        <p:spPr>
          <a:xfrm>
            <a:off x="5211664" y="6904881"/>
            <a:ext cx="3345359" cy="446783"/>
          </a:xfrm>
          <a:prstGeom prst="rect">
            <a:avLst/>
          </a:prstGeom>
        </p:spPr>
        <p:txBody>
          <a:bodyPr lIns="0" tIns="0" rIns="0" bIns="0" rtlCol="0" anchor="t">
            <a:spAutoFit/>
          </a:bodyPr>
          <a:lstStyle/>
          <a:p>
            <a:pPr algn="l">
              <a:lnSpc>
                <a:spcPts val="3249"/>
              </a:lnSpc>
            </a:pPr>
            <a:r>
              <a:rPr lang="en-US" sz="2625" b="1">
                <a:solidFill>
                  <a:srgbClr val="E0E4E6"/>
                </a:solidFill>
                <a:latin typeface="Arimo Bold"/>
                <a:ea typeface="Arimo Bold"/>
                <a:cs typeface="Arimo Bold"/>
                <a:sym typeface="Arimo Bold"/>
              </a:rPr>
              <a:t>Email Automation</a:t>
            </a:r>
          </a:p>
        </p:txBody>
      </p:sp>
      <p:sp>
        <p:nvSpPr>
          <p:cNvPr id="12" name="TextBox 12"/>
          <p:cNvSpPr txBox="1"/>
          <p:nvPr/>
        </p:nvSpPr>
        <p:spPr>
          <a:xfrm>
            <a:off x="5211664" y="7436941"/>
            <a:ext cx="3706565" cy="2021681"/>
          </a:xfrm>
          <a:prstGeom prst="rect">
            <a:avLst/>
          </a:prstGeom>
        </p:spPr>
        <p:txBody>
          <a:bodyPr lIns="0" tIns="0" rIns="0" bIns="0" rtlCol="0" anchor="t">
            <a:spAutoFit/>
          </a:bodyPr>
          <a:lstStyle/>
          <a:p>
            <a:pPr algn="l">
              <a:lnSpc>
                <a:spcPts val="3750"/>
              </a:lnSpc>
            </a:pPr>
            <a:r>
              <a:rPr lang="en-US" sz="2312">
                <a:solidFill>
                  <a:srgbClr val="E0E4E6"/>
                </a:solidFill>
                <a:latin typeface="Barlow"/>
                <a:ea typeface="Barlow"/>
                <a:cs typeface="Barlow"/>
                <a:sym typeface="Barlow"/>
              </a:rPr>
              <a:t>Compose emails, send personalized messages, and organize your inbox with Natasha.</a:t>
            </a:r>
          </a:p>
        </p:txBody>
      </p:sp>
      <p:sp>
        <p:nvSpPr>
          <p:cNvPr id="13" name="Freeform 13" descr="preencoded.png"/>
          <p:cNvSpPr/>
          <p:nvPr/>
        </p:nvSpPr>
        <p:spPr>
          <a:xfrm>
            <a:off x="9369772" y="5879752"/>
            <a:ext cx="752624" cy="752624"/>
          </a:xfrm>
          <a:custGeom>
            <a:avLst/>
            <a:gdLst/>
            <a:ahLst/>
            <a:cxnLst/>
            <a:rect l="l" t="t" r="r" b="b"/>
            <a:pathLst>
              <a:path w="752624" h="752624">
                <a:moveTo>
                  <a:pt x="0" y="0"/>
                </a:moveTo>
                <a:lnTo>
                  <a:pt x="752624" y="0"/>
                </a:lnTo>
                <a:lnTo>
                  <a:pt x="752624" y="752624"/>
                </a:lnTo>
                <a:lnTo>
                  <a:pt x="0" y="752624"/>
                </a:lnTo>
                <a:lnTo>
                  <a:pt x="0" y="0"/>
                </a:lnTo>
                <a:close/>
              </a:path>
            </a:pathLst>
          </a:custGeom>
          <a:blipFill>
            <a:blip r:embed="rId7"/>
            <a:stretch>
              <a:fillRect/>
            </a:stretch>
          </a:blipFill>
        </p:spPr>
      </p:sp>
      <p:sp>
        <p:nvSpPr>
          <p:cNvPr id="14" name="TextBox 14"/>
          <p:cNvSpPr txBox="1"/>
          <p:nvPr/>
        </p:nvSpPr>
        <p:spPr>
          <a:xfrm>
            <a:off x="9369772" y="6904881"/>
            <a:ext cx="3345359" cy="446783"/>
          </a:xfrm>
          <a:prstGeom prst="rect">
            <a:avLst/>
          </a:prstGeom>
        </p:spPr>
        <p:txBody>
          <a:bodyPr lIns="0" tIns="0" rIns="0" bIns="0" rtlCol="0" anchor="t">
            <a:spAutoFit/>
          </a:bodyPr>
          <a:lstStyle/>
          <a:p>
            <a:pPr algn="l">
              <a:lnSpc>
                <a:spcPts val="3249"/>
              </a:lnSpc>
            </a:pPr>
            <a:r>
              <a:rPr lang="en-US" sz="2625" b="1">
                <a:solidFill>
                  <a:srgbClr val="E0E4E6"/>
                </a:solidFill>
                <a:latin typeface="Arimo Bold"/>
                <a:ea typeface="Arimo Bold"/>
                <a:cs typeface="Arimo Bold"/>
                <a:sym typeface="Arimo Bold"/>
              </a:rPr>
              <a:t>Online Shopping</a:t>
            </a:r>
          </a:p>
        </p:txBody>
      </p:sp>
      <p:sp>
        <p:nvSpPr>
          <p:cNvPr id="15" name="TextBox 15"/>
          <p:cNvSpPr txBox="1"/>
          <p:nvPr/>
        </p:nvSpPr>
        <p:spPr>
          <a:xfrm>
            <a:off x="9369772" y="7436941"/>
            <a:ext cx="3706416" cy="1540074"/>
          </a:xfrm>
          <a:prstGeom prst="rect">
            <a:avLst/>
          </a:prstGeom>
        </p:spPr>
        <p:txBody>
          <a:bodyPr lIns="0" tIns="0" rIns="0" bIns="0" rtlCol="0" anchor="t">
            <a:spAutoFit/>
          </a:bodyPr>
          <a:lstStyle/>
          <a:p>
            <a:pPr algn="l">
              <a:lnSpc>
                <a:spcPts val="3750"/>
              </a:lnSpc>
            </a:pPr>
            <a:r>
              <a:rPr lang="en-US" sz="2312">
                <a:solidFill>
                  <a:srgbClr val="E0E4E6"/>
                </a:solidFill>
                <a:latin typeface="Barlow"/>
                <a:ea typeface="Barlow"/>
                <a:cs typeface="Barlow"/>
                <a:sym typeface="Barlow"/>
              </a:rPr>
              <a:t>Find products, compare prices, and make purchases with Natasha.</a:t>
            </a:r>
          </a:p>
        </p:txBody>
      </p:sp>
      <p:sp>
        <p:nvSpPr>
          <p:cNvPr id="16" name="Freeform 16" descr="preencoded.png"/>
          <p:cNvSpPr/>
          <p:nvPr/>
        </p:nvSpPr>
        <p:spPr>
          <a:xfrm>
            <a:off x="13527732" y="5879752"/>
            <a:ext cx="752624" cy="752624"/>
          </a:xfrm>
          <a:custGeom>
            <a:avLst/>
            <a:gdLst/>
            <a:ahLst/>
            <a:cxnLst/>
            <a:rect l="l" t="t" r="r" b="b"/>
            <a:pathLst>
              <a:path w="752624" h="752624">
                <a:moveTo>
                  <a:pt x="0" y="0"/>
                </a:moveTo>
                <a:lnTo>
                  <a:pt x="752624" y="0"/>
                </a:lnTo>
                <a:lnTo>
                  <a:pt x="752624" y="752624"/>
                </a:lnTo>
                <a:lnTo>
                  <a:pt x="0" y="752624"/>
                </a:lnTo>
                <a:lnTo>
                  <a:pt x="0" y="0"/>
                </a:lnTo>
                <a:close/>
              </a:path>
            </a:pathLst>
          </a:custGeom>
          <a:blipFill>
            <a:blip r:embed="rId8"/>
            <a:stretch>
              <a:fillRect/>
            </a:stretch>
          </a:blipFill>
        </p:spPr>
      </p:sp>
      <p:sp>
        <p:nvSpPr>
          <p:cNvPr id="17" name="TextBox 17"/>
          <p:cNvSpPr txBox="1"/>
          <p:nvPr/>
        </p:nvSpPr>
        <p:spPr>
          <a:xfrm>
            <a:off x="13527732" y="6904881"/>
            <a:ext cx="3345359" cy="446783"/>
          </a:xfrm>
          <a:prstGeom prst="rect">
            <a:avLst/>
          </a:prstGeom>
        </p:spPr>
        <p:txBody>
          <a:bodyPr lIns="0" tIns="0" rIns="0" bIns="0" rtlCol="0" anchor="t">
            <a:spAutoFit/>
          </a:bodyPr>
          <a:lstStyle/>
          <a:p>
            <a:pPr algn="l">
              <a:lnSpc>
                <a:spcPts val="3249"/>
              </a:lnSpc>
            </a:pPr>
            <a:r>
              <a:rPr lang="en-US" sz="2625" b="1">
                <a:solidFill>
                  <a:srgbClr val="E0E4E6"/>
                </a:solidFill>
                <a:latin typeface="Arimo Bold"/>
                <a:ea typeface="Arimo Bold"/>
                <a:cs typeface="Arimo Bold"/>
                <a:sym typeface="Arimo Bold"/>
              </a:rPr>
              <a:t>Entertainment</a:t>
            </a:r>
          </a:p>
        </p:txBody>
      </p:sp>
      <p:sp>
        <p:nvSpPr>
          <p:cNvPr id="18" name="TextBox 18"/>
          <p:cNvSpPr txBox="1"/>
          <p:nvPr/>
        </p:nvSpPr>
        <p:spPr>
          <a:xfrm>
            <a:off x="13527732" y="7436941"/>
            <a:ext cx="3706565" cy="2021681"/>
          </a:xfrm>
          <a:prstGeom prst="rect">
            <a:avLst/>
          </a:prstGeom>
        </p:spPr>
        <p:txBody>
          <a:bodyPr lIns="0" tIns="0" rIns="0" bIns="0" rtlCol="0" anchor="t">
            <a:spAutoFit/>
          </a:bodyPr>
          <a:lstStyle/>
          <a:p>
            <a:pPr algn="l">
              <a:lnSpc>
                <a:spcPts val="3750"/>
              </a:lnSpc>
            </a:pPr>
            <a:r>
              <a:rPr lang="en-US" sz="2312">
                <a:solidFill>
                  <a:srgbClr val="E0E4E6"/>
                </a:solidFill>
                <a:latin typeface="Barlow"/>
                <a:ea typeface="Barlow"/>
                <a:cs typeface="Barlow"/>
                <a:sym typeface="Barlow"/>
              </a:rPr>
              <a:t>Discover new music, find movies, and control your smart home devices with Natasha.</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0A081B">
                <a:alpha val="74902"/>
              </a:srgbClr>
            </a:solidFill>
          </p:spPr>
        </p:sp>
      </p:grpSp>
      <p:sp>
        <p:nvSpPr>
          <p:cNvPr id="5" name="Freeform 5" descr="preencoded.png"/>
          <p:cNvSpPr/>
          <p:nvPr/>
        </p:nvSpPr>
        <p:spPr>
          <a:xfrm>
            <a:off x="0" y="0"/>
            <a:ext cx="6858000" cy="10287000"/>
          </a:xfrm>
          <a:custGeom>
            <a:avLst/>
            <a:gdLst/>
            <a:ahLst/>
            <a:cxnLst/>
            <a:rect l="l" t="t" r="r" b="b"/>
            <a:pathLst>
              <a:path w="6858000" h="10287000">
                <a:moveTo>
                  <a:pt x="0" y="0"/>
                </a:moveTo>
                <a:lnTo>
                  <a:pt x="6858000" y="0"/>
                </a:lnTo>
                <a:lnTo>
                  <a:pt x="6858000" y="10287000"/>
                </a:lnTo>
                <a:lnTo>
                  <a:pt x="0" y="10287000"/>
                </a:lnTo>
                <a:lnTo>
                  <a:pt x="0" y="0"/>
                </a:lnTo>
                <a:close/>
              </a:path>
            </a:pathLst>
          </a:custGeom>
          <a:blipFill>
            <a:blip r:embed="rId4"/>
            <a:stretch>
              <a:fillRect/>
            </a:stretch>
          </a:blipFill>
        </p:spPr>
      </p:sp>
      <p:sp>
        <p:nvSpPr>
          <p:cNvPr id="6" name="TextBox 6"/>
          <p:cNvSpPr txBox="1"/>
          <p:nvPr/>
        </p:nvSpPr>
        <p:spPr>
          <a:xfrm>
            <a:off x="7904112" y="773609"/>
            <a:ext cx="9337774" cy="2557165"/>
          </a:xfrm>
          <a:prstGeom prst="rect">
            <a:avLst/>
          </a:prstGeom>
        </p:spPr>
        <p:txBody>
          <a:bodyPr lIns="0" tIns="0" rIns="0" bIns="0" rtlCol="0" anchor="t">
            <a:spAutoFit/>
          </a:bodyPr>
          <a:lstStyle/>
          <a:p>
            <a:pPr algn="l">
              <a:lnSpc>
                <a:spcPts val="6500"/>
              </a:lnSpc>
            </a:pPr>
            <a:r>
              <a:rPr lang="en-US" sz="5187" b="1">
                <a:solidFill>
                  <a:srgbClr val="F0FCFF"/>
                </a:solidFill>
                <a:latin typeface="Arimo Bold"/>
                <a:ea typeface="Arimo Bold"/>
                <a:cs typeface="Arimo Bold"/>
                <a:sym typeface="Arimo Bold"/>
              </a:rPr>
              <a:t>Practical Applications: Enhancing Productivity and Efficiency</a:t>
            </a:r>
          </a:p>
        </p:txBody>
      </p:sp>
      <p:grpSp>
        <p:nvGrpSpPr>
          <p:cNvPr id="7" name="Group 7"/>
          <p:cNvGrpSpPr/>
          <p:nvPr/>
        </p:nvGrpSpPr>
        <p:grpSpPr>
          <a:xfrm>
            <a:off x="7889825" y="3764756"/>
            <a:ext cx="4548039" cy="2712987"/>
            <a:chOff x="0" y="0"/>
            <a:chExt cx="6064052" cy="3617317"/>
          </a:xfrm>
        </p:grpSpPr>
        <p:sp>
          <p:nvSpPr>
            <p:cNvPr id="8" name="Freeform 8"/>
            <p:cNvSpPr/>
            <p:nvPr/>
          </p:nvSpPr>
          <p:spPr>
            <a:xfrm>
              <a:off x="19050" y="19050"/>
              <a:ext cx="6026023" cy="3579114"/>
            </a:xfrm>
            <a:custGeom>
              <a:avLst/>
              <a:gdLst/>
              <a:ahLst/>
              <a:cxnLst/>
              <a:rect l="l" t="t" r="r" b="b"/>
              <a:pathLst>
                <a:path w="6026023" h="3579114">
                  <a:moveTo>
                    <a:pt x="0" y="597789"/>
                  </a:moveTo>
                  <a:cubicBezTo>
                    <a:pt x="0" y="267589"/>
                    <a:pt x="268859" y="0"/>
                    <a:pt x="600456" y="0"/>
                  </a:cubicBezTo>
                  <a:lnTo>
                    <a:pt x="5425567" y="0"/>
                  </a:lnTo>
                  <a:cubicBezTo>
                    <a:pt x="5757164" y="0"/>
                    <a:pt x="6026023" y="267716"/>
                    <a:pt x="6026023" y="597789"/>
                  </a:cubicBezTo>
                  <a:lnTo>
                    <a:pt x="6026023" y="2981325"/>
                  </a:lnTo>
                  <a:cubicBezTo>
                    <a:pt x="6026023" y="3311525"/>
                    <a:pt x="5757164" y="3579114"/>
                    <a:pt x="5425567" y="3579114"/>
                  </a:cubicBezTo>
                  <a:lnTo>
                    <a:pt x="600456" y="3579114"/>
                  </a:lnTo>
                  <a:cubicBezTo>
                    <a:pt x="268859" y="3579114"/>
                    <a:pt x="0" y="3311398"/>
                    <a:pt x="0" y="2981325"/>
                  </a:cubicBezTo>
                  <a:close/>
                </a:path>
              </a:pathLst>
            </a:custGeom>
            <a:solidFill>
              <a:srgbClr val="0A081B"/>
            </a:solidFill>
          </p:spPr>
        </p:sp>
        <p:sp>
          <p:nvSpPr>
            <p:cNvPr id="9" name="Freeform 9"/>
            <p:cNvSpPr/>
            <p:nvPr/>
          </p:nvSpPr>
          <p:spPr>
            <a:xfrm>
              <a:off x="0" y="0"/>
              <a:ext cx="6064123" cy="3617341"/>
            </a:xfrm>
            <a:custGeom>
              <a:avLst/>
              <a:gdLst/>
              <a:ahLst/>
              <a:cxnLst/>
              <a:rect l="l" t="t" r="r" b="b"/>
              <a:pathLst>
                <a:path w="6064123" h="3617341">
                  <a:moveTo>
                    <a:pt x="0" y="616839"/>
                  </a:moveTo>
                  <a:cubicBezTo>
                    <a:pt x="0" y="276098"/>
                    <a:pt x="277368" y="0"/>
                    <a:pt x="619506" y="0"/>
                  </a:cubicBezTo>
                  <a:lnTo>
                    <a:pt x="5444617" y="0"/>
                  </a:lnTo>
                  <a:lnTo>
                    <a:pt x="5444617" y="19050"/>
                  </a:lnTo>
                  <a:lnTo>
                    <a:pt x="5444617" y="0"/>
                  </a:lnTo>
                  <a:cubicBezTo>
                    <a:pt x="5786628" y="0"/>
                    <a:pt x="6064123" y="276098"/>
                    <a:pt x="6064123" y="616839"/>
                  </a:cubicBezTo>
                  <a:lnTo>
                    <a:pt x="6045073" y="616839"/>
                  </a:lnTo>
                  <a:lnTo>
                    <a:pt x="6064123" y="616839"/>
                  </a:lnTo>
                  <a:lnTo>
                    <a:pt x="6064123" y="3000375"/>
                  </a:lnTo>
                  <a:lnTo>
                    <a:pt x="6045073" y="3000375"/>
                  </a:lnTo>
                  <a:lnTo>
                    <a:pt x="6064123" y="3000375"/>
                  </a:lnTo>
                  <a:cubicBezTo>
                    <a:pt x="6064123" y="3341116"/>
                    <a:pt x="5786755" y="3617214"/>
                    <a:pt x="5444617" y="3617214"/>
                  </a:cubicBezTo>
                  <a:lnTo>
                    <a:pt x="5444617" y="3598164"/>
                  </a:lnTo>
                  <a:lnTo>
                    <a:pt x="5444617" y="3617214"/>
                  </a:lnTo>
                  <a:lnTo>
                    <a:pt x="619506" y="3617214"/>
                  </a:lnTo>
                  <a:lnTo>
                    <a:pt x="619506" y="3598164"/>
                  </a:lnTo>
                  <a:lnTo>
                    <a:pt x="619506" y="3617214"/>
                  </a:lnTo>
                  <a:cubicBezTo>
                    <a:pt x="277368" y="3617341"/>
                    <a:pt x="0" y="3341243"/>
                    <a:pt x="0" y="3000375"/>
                  </a:cubicBezTo>
                  <a:lnTo>
                    <a:pt x="0" y="616839"/>
                  </a:lnTo>
                  <a:lnTo>
                    <a:pt x="19050" y="616839"/>
                  </a:lnTo>
                  <a:lnTo>
                    <a:pt x="0" y="616839"/>
                  </a:lnTo>
                  <a:moveTo>
                    <a:pt x="38100" y="616839"/>
                  </a:moveTo>
                  <a:lnTo>
                    <a:pt x="38100" y="3000375"/>
                  </a:lnTo>
                  <a:lnTo>
                    <a:pt x="19050" y="3000375"/>
                  </a:lnTo>
                  <a:lnTo>
                    <a:pt x="38100" y="3000375"/>
                  </a:lnTo>
                  <a:cubicBezTo>
                    <a:pt x="38100" y="3319907"/>
                    <a:pt x="298323" y="3579114"/>
                    <a:pt x="619506" y="3579114"/>
                  </a:cubicBezTo>
                  <a:lnTo>
                    <a:pt x="5444617" y="3579114"/>
                  </a:lnTo>
                  <a:cubicBezTo>
                    <a:pt x="5765800" y="3579114"/>
                    <a:pt x="6026023" y="3319907"/>
                    <a:pt x="6026023" y="3000375"/>
                  </a:cubicBezTo>
                  <a:lnTo>
                    <a:pt x="6026023" y="616839"/>
                  </a:lnTo>
                  <a:cubicBezTo>
                    <a:pt x="6025896" y="297307"/>
                    <a:pt x="5765800" y="38100"/>
                    <a:pt x="5444617" y="38100"/>
                  </a:cubicBezTo>
                  <a:lnTo>
                    <a:pt x="619506" y="38100"/>
                  </a:lnTo>
                  <a:lnTo>
                    <a:pt x="619506" y="19050"/>
                  </a:lnTo>
                  <a:lnTo>
                    <a:pt x="619506" y="38100"/>
                  </a:lnTo>
                  <a:cubicBezTo>
                    <a:pt x="298323" y="38100"/>
                    <a:pt x="38100" y="297307"/>
                    <a:pt x="38100" y="616839"/>
                  </a:cubicBezTo>
                  <a:close/>
                </a:path>
              </a:pathLst>
            </a:custGeom>
            <a:solidFill>
              <a:srgbClr val="16FFBB"/>
            </a:solidFill>
          </p:spPr>
        </p:sp>
      </p:grpSp>
      <p:sp>
        <p:nvSpPr>
          <p:cNvPr id="10" name="TextBox 10"/>
          <p:cNvSpPr txBox="1"/>
          <p:nvPr/>
        </p:nvSpPr>
        <p:spPr>
          <a:xfrm>
            <a:off x="8231535" y="4077891"/>
            <a:ext cx="3321249" cy="443805"/>
          </a:xfrm>
          <a:prstGeom prst="rect">
            <a:avLst/>
          </a:prstGeom>
        </p:spPr>
        <p:txBody>
          <a:bodyPr lIns="0" tIns="0" rIns="0" bIns="0" rtlCol="0" anchor="t">
            <a:spAutoFit/>
          </a:bodyPr>
          <a:lstStyle/>
          <a:p>
            <a:pPr algn="l">
              <a:lnSpc>
                <a:spcPts val="3250"/>
              </a:lnSpc>
            </a:pPr>
            <a:r>
              <a:rPr lang="en-US" sz="2562" b="1">
                <a:solidFill>
                  <a:srgbClr val="E0E4E6"/>
                </a:solidFill>
                <a:latin typeface="Arimo Bold"/>
                <a:ea typeface="Arimo Bold"/>
                <a:cs typeface="Arimo Bold"/>
                <a:sym typeface="Arimo Bold"/>
              </a:rPr>
              <a:t>Task Management</a:t>
            </a:r>
          </a:p>
        </p:txBody>
      </p:sp>
      <p:sp>
        <p:nvSpPr>
          <p:cNvPr id="11" name="TextBox 11"/>
          <p:cNvSpPr txBox="1"/>
          <p:nvPr/>
        </p:nvSpPr>
        <p:spPr>
          <a:xfrm>
            <a:off x="8231535" y="4605784"/>
            <a:ext cx="3864620" cy="1530251"/>
          </a:xfrm>
          <a:prstGeom prst="rect">
            <a:avLst/>
          </a:prstGeom>
        </p:spPr>
        <p:txBody>
          <a:bodyPr lIns="0" tIns="0" rIns="0" bIns="0" rtlCol="0" anchor="t">
            <a:spAutoFit/>
          </a:bodyPr>
          <a:lstStyle/>
          <a:p>
            <a:pPr algn="l">
              <a:lnSpc>
                <a:spcPts val="3750"/>
              </a:lnSpc>
            </a:pPr>
            <a:r>
              <a:rPr lang="en-US" sz="2312">
                <a:solidFill>
                  <a:srgbClr val="E0E4E6"/>
                </a:solidFill>
                <a:latin typeface="Barlow"/>
                <a:ea typeface="Barlow"/>
                <a:cs typeface="Barlow"/>
                <a:sym typeface="Barlow"/>
              </a:rPr>
              <a:t>Create to-do lists, set priorities, and track progress with Natasha.</a:t>
            </a:r>
          </a:p>
        </p:txBody>
      </p:sp>
      <p:grpSp>
        <p:nvGrpSpPr>
          <p:cNvPr id="12" name="Group 12"/>
          <p:cNvGrpSpPr/>
          <p:nvPr/>
        </p:nvGrpSpPr>
        <p:grpSpPr>
          <a:xfrm>
            <a:off x="12708136" y="3764756"/>
            <a:ext cx="4548039" cy="2712987"/>
            <a:chOff x="0" y="0"/>
            <a:chExt cx="6064052" cy="3617317"/>
          </a:xfrm>
        </p:grpSpPr>
        <p:sp>
          <p:nvSpPr>
            <p:cNvPr id="13" name="Freeform 13"/>
            <p:cNvSpPr/>
            <p:nvPr/>
          </p:nvSpPr>
          <p:spPr>
            <a:xfrm>
              <a:off x="19050" y="19050"/>
              <a:ext cx="6026023" cy="3579114"/>
            </a:xfrm>
            <a:custGeom>
              <a:avLst/>
              <a:gdLst/>
              <a:ahLst/>
              <a:cxnLst/>
              <a:rect l="l" t="t" r="r" b="b"/>
              <a:pathLst>
                <a:path w="6026023" h="3579114">
                  <a:moveTo>
                    <a:pt x="0" y="597789"/>
                  </a:moveTo>
                  <a:cubicBezTo>
                    <a:pt x="0" y="267589"/>
                    <a:pt x="268859" y="0"/>
                    <a:pt x="600456" y="0"/>
                  </a:cubicBezTo>
                  <a:lnTo>
                    <a:pt x="5425567" y="0"/>
                  </a:lnTo>
                  <a:cubicBezTo>
                    <a:pt x="5757164" y="0"/>
                    <a:pt x="6026023" y="267716"/>
                    <a:pt x="6026023" y="597789"/>
                  </a:cubicBezTo>
                  <a:lnTo>
                    <a:pt x="6026023" y="2981325"/>
                  </a:lnTo>
                  <a:cubicBezTo>
                    <a:pt x="6026023" y="3311525"/>
                    <a:pt x="5757164" y="3579114"/>
                    <a:pt x="5425567" y="3579114"/>
                  </a:cubicBezTo>
                  <a:lnTo>
                    <a:pt x="600456" y="3579114"/>
                  </a:lnTo>
                  <a:cubicBezTo>
                    <a:pt x="268859" y="3579114"/>
                    <a:pt x="0" y="3311398"/>
                    <a:pt x="0" y="2981325"/>
                  </a:cubicBezTo>
                  <a:close/>
                </a:path>
              </a:pathLst>
            </a:custGeom>
            <a:solidFill>
              <a:srgbClr val="0A081B"/>
            </a:solidFill>
          </p:spPr>
        </p:sp>
        <p:sp>
          <p:nvSpPr>
            <p:cNvPr id="14" name="Freeform 14"/>
            <p:cNvSpPr/>
            <p:nvPr/>
          </p:nvSpPr>
          <p:spPr>
            <a:xfrm>
              <a:off x="0" y="0"/>
              <a:ext cx="6064123" cy="3617341"/>
            </a:xfrm>
            <a:custGeom>
              <a:avLst/>
              <a:gdLst/>
              <a:ahLst/>
              <a:cxnLst/>
              <a:rect l="l" t="t" r="r" b="b"/>
              <a:pathLst>
                <a:path w="6064123" h="3617341">
                  <a:moveTo>
                    <a:pt x="0" y="616839"/>
                  </a:moveTo>
                  <a:cubicBezTo>
                    <a:pt x="0" y="276098"/>
                    <a:pt x="277368" y="0"/>
                    <a:pt x="619506" y="0"/>
                  </a:cubicBezTo>
                  <a:lnTo>
                    <a:pt x="5444617" y="0"/>
                  </a:lnTo>
                  <a:lnTo>
                    <a:pt x="5444617" y="19050"/>
                  </a:lnTo>
                  <a:lnTo>
                    <a:pt x="5444617" y="0"/>
                  </a:lnTo>
                  <a:cubicBezTo>
                    <a:pt x="5786628" y="0"/>
                    <a:pt x="6064123" y="276098"/>
                    <a:pt x="6064123" y="616839"/>
                  </a:cubicBezTo>
                  <a:lnTo>
                    <a:pt x="6045073" y="616839"/>
                  </a:lnTo>
                  <a:lnTo>
                    <a:pt x="6064123" y="616839"/>
                  </a:lnTo>
                  <a:lnTo>
                    <a:pt x="6064123" y="3000375"/>
                  </a:lnTo>
                  <a:lnTo>
                    <a:pt x="6045073" y="3000375"/>
                  </a:lnTo>
                  <a:lnTo>
                    <a:pt x="6064123" y="3000375"/>
                  </a:lnTo>
                  <a:cubicBezTo>
                    <a:pt x="6064123" y="3341116"/>
                    <a:pt x="5786755" y="3617214"/>
                    <a:pt x="5444617" y="3617214"/>
                  </a:cubicBezTo>
                  <a:lnTo>
                    <a:pt x="5444617" y="3598164"/>
                  </a:lnTo>
                  <a:lnTo>
                    <a:pt x="5444617" y="3617214"/>
                  </a:lnTo>
                  <a:lnTo>
                    <a:pt x="619506" y="3617214"/>
                  </a:lnTo>
                  <a:lnTo>
                    <a:pt x="619506" y="3598164"/>
                  </a:lnTo>
                  <a:lnTo>
                    <a:pt x="619506" y="3617214"/>
                  </a:lnTo>
                  <a:cubicBezTo>
                    <a:pt x="277368" y="3617341"/>
                    <a:pt x="0" y="3341243"/>
                    <a:pt x="0" y="3000375"/>
                  </a:cubicBezTo>
                  <a:lnTo>
                    <a:pt x="0" y="616839"/>
                  </a:lnTo>
                  <a:lnTo>
                    <a:pt x="19050" y="616839"/>
                  </a:lnTo>
                  <a:lnTo>
                    <a:pt x="0" y="616839"/>
                  </a:lnTo>
                  <a:moveTo>
                    <a:pt x="38100" y="616839"/>
                  </a:moveTo>
                  <a:lnTo>
                    <a:pt x="38100" y="3000375"/>
                  </a:lnTo>
                  <a:lnTo>
                    <a:pt x="19050" y="3000375"/>
                  </a:lnTo>
                  <a:lnTo>
                    <a:pt x="38100" y="3000375"/>
                  </a:lnTo>
                  <a:cubicBezTo>
                    <a:pt x="38100" y="3319907"/>
                    <a:pt x="298323" y="3579114"/>
                    <a:pt x="619506" y="3579114"/>
                  </a:cubicBezTo>
                  <a:lnTo>
                    <a:pt x="5444617" y="3579114"/>
                  </a:lnTo>
                  <a:cubicBezTo>
                    <a:pt x="5765800" y="3579114"/>
                    <a:pt x="6026023" y="3319907"/>
                    <a:pt x="6026023" y="3000375"/>
                  </a:cubicBezTo>
                  <a:lnTo>
                    <a:pt x="6026023" y="616839"/>
                  </a:lnTo>
                  <a:cubicBezTo>
                    <a:pt x="6025896" y="297307"/>
                    <a:pt x="5765800" y="38100"/>
                    <a:pt x="5444617" y="38100"/>
                  </a:cubicBezTo>
                  <a:lnTo>
                    <a:pt x="619506" y="38100"/>
                  </a:lnTo>
                  <a:lnTo>
                    <a:pt x="619506" y="19050"/>
                  </a:lnTo>
                  <a:lnTo>
                    <a:pt x="619506" y="38100"/>
                  </a:lnTo>
                  <a:cubicBezTo>
                    <a:pt x="298323" y="38100"/>
                    <a:pt x="38100" y="297307"/>
                    <a:pt x="38100" y="616839"/>
                  </a:cubicBezTo>
                  <a:close/>
                </a:path>
              </a:pathLst>
            </a:custGeom>
            <a:solidFill>
              <a:srgbClr val="29DDDA"/>
            </a:solidFill>
          </p:spPr>
        </p:sp>
      </p:grpSp>
      <p:sp>
        <p:nvSpPr>
          <p:cNvPr id="15" name="TextBox 15"/>
          <p:cNvSpPr txBox="1"/>
          <p:nvPr/>
        </p:nvSpPr>
        <p:spPr>
          <a:xfrm>
            <a:off x="13049845" y="4077891"/>
            <a:ext cx="3321249" cy="443805"/>
          </a:xfrm>
          <a:prstGeom prst="rect">
            <a:avLst/>
          </a:prstGeom>
        </p:spPr>
        <p:txBody>
          <a:bodyPr lIns="0" tIns="0" rIns="0" bIns="0" rtlCol="0" anchor="t">
            <a:spAutoFit/>
          </a:bodyPr>
          <a:lstStyle/>
          <a:p>
            <a:pPr algn="l">
              <a:lnSpc>
                <a:spcPts val="3250"/>
              </a:lnSpc>
            </a:pPr>
            <a:r>
              <a:rPr lang="en-US" sz="2562" b="1">
                <a:solidFill>
                  <a:srgbClr val="E0E4E6"/>
                </a:solidFill>
                <a:latin typeface="Arimo Bold"/>
                <a:ea typeface="Arimo Bold"/>
                <a:cs typeface="Arimo Bold"/>
                <a:sym typeface="Arimo Bold"/>
              </a:rPr>
              <a:t>Research Assistance</a:t>
            </a:r>
          </a:p>
        </p:txBody>
      </p:sp>
      <p:sp>
        <p:nvSpPr>
          <p:cNvPr id="16" name="TextBox 16"/>
          <p:cNvSpPr txBox="1"/>
          <p:nvPr/>
        </p:nvSpPr>
        <p:spPr>
          <a:xfrm>
            <a:off x="13049845" y="4605784"/>
            <a:ext cx="3864620" cy="1530251"/>
          </a:xfrm>
          <a:prstGeom prst="rect">
            <a:avLst/>
          </a:prstGeom>
        </p:spPr>
        <p:txBody>
          <a:bodyPr lIns="0" tIns="0" rIns="0" bIns="0" rtlCol="0" anchor="t">
            <a:spAutoFit/>
          </a:bodyPr>
          <a:lstStyle/>
          <a:p>
            <a:pPr algn="l">
              <a:lnSpc>
                <a:spcPts val="3750"/>
              </a:lnSpc>
            </a:pPr>
            <a:r>
              <a:rPr lang="en-US" sz="2312">
                <a:solidFill>
                  <a:srgbClr val="E0E4E6"/>
                </a:solidFill>
                <a:latin typeface="Barlow"/>
                <a:ea typeface="Barlow"/>
                <a:cs typeface="Barlow"/>
                <a:sym typeface="Barlow"/>
              </a:rPr>
              <a:t>Gather information, search the web, and find relevant resources with Natasha.</a:t>
            </a:r>
          </a:p>
        </p:txBody>
      </p:sp>
      <p:grpSp>
        <p:nvGrpSpPr>
          <p:cNvPr id="17" name="Group 17"/>
          <p:cNvGrpSpPr/>
          <p:nvPr/>
        </p:nvGrpSpPr>
        <p:grpSpPr>
          <a:xfrm>
            <a:off x="7889825" y="6748016"/>
            <a:ext cx="4548039" cy="2712988"/>
            <a:chOff x="0" y="0"/>
            <a:chExt cx="6064052" cy="3617317"/>
          </a:xfrm>
        </p:grpSpPr>
        <p:sp>
          <p:nvSpPr>
            <p:cNvPr id="18" name="Freeform 18"/>
            <p:cNvSpPr/>
            <p:nvPr/>
          </p:nvSpPr>
          <p:spPr>
            <a:xfrm>
              <a:off x="19050" y="19050"/>
              <a:ext cx="6026023" cy="3579114"/>
            </a:xfrm>
            <a:custGeom>
              <a:avLst/>
              <a:gdLst/>
              <a:ahLst/>
              <a:cxnLst/>
              <a:rect l="l" t="t" r="r" b="b"/>
              <a:pathLst>
                <a:path w="6026023" h="3579114">
                  <a:moveTo>
                    <a:pt x="0" y="597789"/>
                  </a:moveTo>
                  <a:cubicBezTo>
                    <a:pt x="0" y="267589"/>
                    <a:pt x="268859" y="0"/>
                    <a:pt x="600456" y="0"/>
                  </a:cubicBezTo>
                  <a:lnTo>
                    <a:pt x="5425567" y="0"/>
                  </a:lnTo>
                  <a:cubicBezTo>
                    <a:pt x="5757164" y="0"/>
                    <a:pt x="6026023" y="267716"/>
                    <a:pt x="6026023" y="597789"/>
                  </a:cubicBezTo>
                  <a:lnTo>
                    <a:pt x="6026023" y="2981325"/>
                  </a:lnTo>
                  <a:cubicBezTo>
                    <a:pt x="6026023" y="3311525"/>
                    <a:pt x="5757164" y="3579114"/>
                    <a:pt x="5425567" y="3579114"/>
                  </a:cubicBezTo>
                  <a:lnTo>
                    <a:pt x="600456" y="3579114"/>
                  </a:lnTo>
                  <a:cubicBezTo>
                    <a:pt x="268859" y="3579114"/>
                    <a:pt x="0" y="3311398"/>
                    <a:pt x="0" y="2981325"/>
                  </a:cubicBezTo>
                  <a:close/>
                </a:path>
              </a:pathLst>
            </a:custGeom>
            <a:solidFill>
              <a:srgbClr val="0A081B"/>
            </a:solidFill>
          </p:spPr>
        </p:sp>
        <p:sp>
          <p:nvSpPr>
            <p:cNvPr id="19" name="Freeform 19"/>
            <p:cNvSpPr/>
            <p:nvPr/>
          </p:nvSpPr>
          <p:spPr>
            <a:xfrm>
              <a:off x="0" y="0"/>
              <a:ext cx="6064123" cy="3617341"/>
            </a:xfrm>
            <a:custGeom>
              <a:avLst/>
              <a:gdLst/>
              <a:ahLst/>
              <a:cxnLst/>
              <a:rect l="l" t="t" r="r" b="b"/>
              <a:pathLst>
                <a:path w="6064123" h="3617341">
                  <a:moveTo>
                    <a:pt x="0" y="616839"/>
                  </a:moveTo>
                  <a:cubicBezTo>
                    <a:pt x="0" y="276098"/>
                    <a:pt x="277368" y="0"/>
                    <a:pt x="619506" y="0"/>
                  </a:cubicBezTo>
                  <a:lnTo>
                    <a:pt x="5444617" y="0"/>
                  </a:lnTo>
                  <a:lnTo>
                    <a:pt x="5444617" y="19050"/>
                  </a:lnTo>
                  <a:lnTo>
                    <a:pt x="5444617" y="0"/>
                  </a:lnTo>
                  <a:cubicBezTo>
                    <a:pt x="5786628" y="0"/>
                    <a:pt x="6064123" y="276098"/>
                    <a:pt x="6064123" y="616839"/>
                  </a:cubicBezTo>
                  <a:lnTo>
                    <a:pt x="6045073" y="616839"/>
                  </a:lnTo>
                  <a:lnTo>
                    <a:pt x="6064123" y="616839"/>
                  </a:lnTo>
                  <a:lnTo>
                    <a:pt x="6064123" y="3000375"/>
                  </a:lnTo>
                  <a:lnTo>
                    <a:pt x="6045073" y="3000375"/>
                  </a:lnTo>
                  <a:lnTo>
                    <a:pt x="6064123" y="3000375"/>
                  </a:lnTo>
                  <a:cubicBezTo>
                    <a:pt x="6064123" y="3341116"/>
                    <a:pt x="5786755" y="3617214"/>
                    <a:pt x="5444617" y="3617214"/>
                  </a:cubicBezTo>
                  <a:lnTo>
                    <a:pt x="5444617" y="3598164"/>
                  </a:lnTo>
                  <a:lnTo>
                    <a:pt x="5444617" y="3617214"/>
                  </a:lnTo>
                  <a:lnTo>
                    <a:pt x="619506" y="3617214"/>
                  </a:lnTo>
                  <a:lnTo>
                    <a:pt x="619506" y="3598164"/>
                  </a:lnTo>
                  <a:lnTo>
                    <a:pt x="619506" y="3617214"/>
                  </a:lnTo>
                  <a:cubicBezTo>
                    <a:pt x="277368" y="3617341"/>
                    <a:pt x="0" y="3341243"/>
                    <a:pt x="0" y="3000375"/>
                  </a:cubicBezTo>
                  <a:lnTo>
                    <a:pt x="0" y="616839"/>
                  </a:lnTo>
                  <a:lnTo>
                    <a:pt x="19050" y="616839"/>
                  </a:lnTo>
                  <a:lnTo>
                    <a:pt x="0" y="616839"/>
                  </a:lnTo>
                  <a:moveTo>
                    <a:pt x="38100" y="616839"/>
                  </a:moveTo>
                  <a:lnTo>
                    <a:pt x="38100" y="3000375"/>
                  </a:lnTo>
                  <a:lnTo>
                    <a:pt x="19050" y="3000375"/>
                  </a:lnTo>
                  <a:lnTo>
                    <a:pt x="38100" y="3000375"/>
                  </a:lnTo>
                  <a:cubicBezTo>
                    <a:pt x="38100" y="3319907"/>
                    <a:pt x="298323" y="3579114"/>
                    <a:pt x="619506" y="3579114"/>
                  </a:cubicBezTo>
                  <a:lnTo>
                    <a:pt x="5444617" y="3579114"/>
                  </a:lnTo>
                  <a:cubicBezTo>
                    <a:pt x="5765800" y="3579114"/>
                    <a:pt x="6026023" y="3319907"/>
                    <a:pt x="6026023" y="3000375"/>
                  </a:cubicBezTo>
                  <a:lnTo>
                    <a:pt x="6026023" y="616839"/>
                  </a:lnTo>
                  <a:cubicBezTo>
                    <a:pt x="6025896" y="297307"/>
                    <a:pt x="5765800" y="38100"/>
                    <a:pt x="5444617" y="38100"/>
                  </a:cubicBezTo>
                  <a:lnTo>
                    <a:pt x="619506" y="38100"/>
                  </a:lnTo>
                  <a:lnTo>
                    <a:pt x="619506" y="19050"/>
                  </a:lnTo>
                  <a:lnTo>
                    <a:pt x="619506" y="38100"/>
                  </a:lnTo>
                  <a:cubicBezTo>
                    <a:pt x="298323" y="38100"/>
                    <a:pt x="38100" y="297307"/>
                    <a:pt x="38100" y="616839"/>
                  </a:cubicBezTo>
                  <a:close/>
                </a:path>
              </a:pathLst>
            </a:custGeom>
            <a:solidFill>
              <a:srgbClr val="37A7E7"/>
            </a:solidFill>
          </p:spPr>
        </p:sp>
      </p:grpSp>
      <p:sp>
        <p:nvSpPr>
          <p:cNvPr id="20" name="TextBox 20"/>
          <p:cNvSpPr txBox="1"/>
          <p:nvPr/>
        </p:nvSpPr>
        <p:spPr>
          <a:xfrm>
            <a:off x="8231535" y="7061150"/>
            <a:ext cx="3377654" cy="443805"/>
          </a:xfrm>
          <a:prstGeom prst="rect">
            <a:avLst/>
          </a:prstGeom>
        </p:spPr>
        <p:txBody>
          <a:bodyPr lIns="0" tIns="0" rIns="0" bIns="0" rtlCol="0" anchor="t">
            <a:spAutoFit/>
          </a:bodyPr>
          <a:lstStyle/>
          <a:p>
            <a:pPr algn="l">
              <a:lnSpc>
                <a:spcPts val="3250"/>
              </a:lnSpc>
            </a:pPr>
            <a:r>
              <a:rPr lang="en-US" sz="2562" b="1">
                <a:solidFill>
                  <a:srgbClr val="E0E4E6"/>
                </a:solidFill>
                <a:latin typeface="Arimo Bold"/>
                <a:ea typeface="Arimo Bold"/>
                <a:cs typeface="Arimo Bold"/>
                <a:sym typeface="Arimo Bold"/>
              </a:rPr>
              <a:t>Language Translation</a:t>
            </a:r>
          </a:p>
        </p:txBody>
      </p:sp>
      <p:sp>
        <p:nvSpPr>
          <p:cNvPr id="21" name="TextBox 21"/>
          <p:cNvSpPr txBox="1"/>
          <p:nvPr/>
        </p:nvSpPr>
        <p:spPr>
          <a:xfrm>
            <a:off x="8231535" y="7589044"/>
            <a:ext cx="3864620" cy="1530251"/>
          </a:xfrm>
          <a:prstGeom prst="rect">
            <a:avLst/>
          </a:prstGeom>
        </p:spPr>
        <p:txBody>
          <a:bodyPr lIns="0" tIns="0" rIns="0" bIns="0" rtlCol="0" anchor="t">
            <a:spAutoFit/>
          </a:bodyPr>
          <a:lstStyle/>
          <a:p>
            <a:pPr algn="l">
              <a:lnSpc>
                <a:spcPts val="3750"/>
              </a:lnSpc>
            </a:pPr>
            <a:r>
              <a:rPr lang="en-US" sz="2312">
                <a:solidFill>
                  <a:srgbClr val="E0E4E6"/>
                </a:solidFill>
                <a:latin typeface="Barlow"/>
                <a:ea typeface="Barlow"/>
                <a:cs typeface="Barlow"/>
                <a:sym typeface="Barlow"/>
              </a:rPr>
              <a:t>Break down language barriers and communicate effectively with Natasha.</a:t>
            </a:r>
          </a:p>
        </p:txBody>
      </p:sp>
      <p:grpSp>
        <p:nvGrpSpPr>
          <p:cNvPr id="22" name="Group 22"/>
          <p:cNvGrpSpPr/>
          <p:nvPr/>
        </p:nvGrpSpPr>
        <p:grpSpPr>
          <a:xfrm>
            <a:off x="12708136" y="6748016"/>
            <a:ext cx="4548039" cy="2712988"/>
            <a:chOff x="0" y="0"/>
            <a:chExt cx="6064052" cy="3617317"/>
          </a:xfrm>
        </p:grpSpPr>
        <p:sp>
          <p:nvSpPr>
            <p:cNvPr id="23" name="Freeform 23"/>
            <p:cNvSpPr/>
            <p:nvPr/>
          </p:nvSpPr>
          <p:spPr>
            <a:xfrm>
              <a:off x="19050" y="19050"/>
              <a:ext cx="6026023" cy="3579114"/>
            </a:xfrm>
            <a:custGeom>
              <a:avLst/>
              <a:gdLst/>
              <a:ahLst/>
              <a:cxnLst/>
              <a:rect l="l" t="t" r="r" b="b"/>
              <a:pathLst>
                <a:path w="6026023" h="3579114">
                  <a:moveTo>
                    <a:pt x="0" y="597789"/>
                  </a:moveTo>
                  <a:cubicBezTo>
                    <a:pt x="0" y="267589"/>
                    <a:pt x="268859" y="0"/>
                    <a:pt x="600456" y="0"/>
                  </a:cubicBezTo>
                  <a:lnTo>
                    <a:pt x="5425567" y="0"/>
                  </a:lnTo>
                  <a:cubicBezTo>
                    <a:pt x="5757164" y="0"/>
                    <a:pt x="6026023" y="267716"/>
                    <a:pt x="6026023" y="597789"/>
                  </a:cubicBezTo>
                  <a:lnTo>
                    <a:pt x="6026023" y="2981325"/>
                  </a:lnTo>
                  <a:cubicBezTo>
                    <a:pt x="6026023" y="3311525"/>
                    <a:pt x="5757164" y="3579114"/>
                    <a:pt x="5425567" y="3579114"/>
                  </a:cubicBezTo>
                  <a:lnTo>
                    <a:pt x="600456" y="3579114"/>
                  </a:lnTo>
                  <a:cubicBezTo>
                    <a:pt x="268859" y="3579114"/>
                    <a:pt x="0" y="3311398"/>
                    <a:pt x="0" y="2981325"/>
                  </a:cubicBezTo>
                  <a:close/>
                </a:path>
              </a:pathLst>
            </a:custGeom>
            <a:solidFill>
              <a:srgbClr val="0A081B"/>
            </a:solidFill>
          </p:spPr>
        </p:sp>
        <p:sp>
          <p:nvSpPr>
            <p:cNvPr id="24" name="Freeform 24"/>
            <p:cNvSpPr/>
            <p:nvPr/>
          </p:nvSpPr>
          <p:spPr>
            <a:xfrm>
              <a:off x="0" y="0"/>
              <a:ext cx="6064123" cy="3617341"/>
            </a:xfrm>
            <a:custGeom>
              <a:avLst/>
              <a:gdLst/>
              <a:ahLst/>
              <a:cxnLst/>
              <a:rect l="l" t="t" r="r" b="b"/>
              <a:pathLst>
                <a:path w="6064123" h="3617341">
                  <a:moveTo>
                    <a:pt x="0" y="616839"/>
                  </a:moveTo>
                  <a:cubicBezTo>
                    <a:pt x="0" y="276098"/>
                    <a:pt x="277368" y="0"/>
                    <a:pt x="619506" y="0"/>
                  </a:cubicBezTo>
                  <a:lnTo>
                    <a:pt x="5444617" y="0"/>
                  </a:lnTo>
                  <a:lnTo>
                    <a:pt x="5444617" y="19050"/>
                  </a:lnTo>
                  <a:lnTo>
                    <a:pt x="5444617" y="0"/>
                  </a:lnTo>
                  <a:cubicBezTo>
                    <a:pt x="5786628" y="0"/>
                    <a:pt x="6064123" y="276098"/>
                    <a:pt x="6064123" y="616839"/>
                  </a:cubicBezTo>
                  <a:lnTo>
                    <a:pt x="6045073" y="616839"/>
                  </a:lnTo>
                  <a:lnTo>
                    <a:pt x="6064123" y="616839"/>
                  </a:lnTo>
                  <a:lnTo>
                    <a:pt x="6064123" y="3000375"/>
                  </a:lnTo>
                  <a:lnTo>
                    <a:pt x="6045073" y="3000375"/>
                  </a:lnTo>
                  <a:lnTo>
                    <a:pt x="6064123" y="3000375"/>
                  </a:lnTo>
                  <a:cubicBezTo>
                    <a:pt x="6064123" y="3341116"/>
                    <a:pt x="5786755" y="3617214"/>
                    <a:pt x="5444617" y="3617214"/>
                  </a:cubicBezTo>
                  <a:lnTo>
                    <a:pt x="5444617" y="3598164"/>
                  </a:lnTo>
                  <a:lnTo>
                    <a:pt x="5444617" y="3617214"/>
                  </a:lnTo>
                  <a:lnTo>
                    <a:pt x="619506" y="3617214"/>
                  </a:lnTo>
                  <a:lnTo>
                    <a:pt x="619506" y="3598164"/>
                  </a:lnTo>
                  <a:lnTo>
                    <a:pt x="619506" y="3617214"/>
                  </a:lnTo>
                  <a:cubicBezTo>
                    <a:pt x="277368" y="3617341"/>
                    <a:pt x="0" y="3341243"/>
                    <a:pt x="0" y="3000375"/>
                  </a:cubicBezTo>
                  <a:lnTo>
                    <a:pt x="0" y="616839"/>
                  </a:lnTo>
                  <a:lnTo>
                    <a:pt x="19050" y="616839"/>
                  </a:lnTo>
                  <a:lnTo>
                    <a:pt x="0" y="616839"/>
                  </a:lnTo>
                  <a:moveTo>
                    <a:pt x="38100" y="616839"/>
                  </a:moveTo>
                  <a:lnTo>
                    <a:pt x="38100" y="3000375"/>
                  </a:lnTo>
                  <a:lnTo>
                    <a:pt x="19050" y="3000375"/>
                  </a:lnTo>
                  <a:lnTo>
                    <a:pt x="38100" y="3000375"/>
                  </a:lnTo>
                  <a:cubicBezTo>
                    <a:pt x="38100" y="3319907"/>
                    <a:pt x="298323" y="3579114"/>
                    <a:pt x="619506" y="3579114"/>
                  </a:cubicBezTo>
                  <a:lnTo>
                    <a:pt x="5444617" y="3579114"/>
                  </a:lnTo>
                  <a:cubicBezTo>
                    <a:pt x="5765800" y="3579114"/>
                    <a:pt x="6026023" y="3319907"/>
                    <a:pt x="6026023" y="3000375"/>
                  </a:cubicBezTo>
                  <a:lnTo>
                    <a:pt x="6026023" y="616839"/>
                  </a:lnTo>
                  <a:cubicBezTo>
                    <a:pt x="6025896" y="297307"/>
                    <a:pt x="5765800" y="38100"/>
                    <a:pt x="5444617" y="38100"/>
                  </a:cubicBezTo>
                  <a:lnTo>
                    <a:pt x="619506" y="38100"/>
                  </a:lnTo>
                  <a:lnTo>
                    <a:pt x="619506" y="19050"/>
                  </a:lnTo>
                  <a:lnTo>
                    <a:pt x="619506" y="38100"/>
                  </a:lnTo>
                  <a:cubicBezTo>
                    <a:pt x="298323" y="38100"/>
                    <a:pt x="38100" y="297307"/>
                    <a:pt x="38100" y="616839"/>
                  </a:cubicBezTo>
                  <a:close/>
                </a:path>
              </a:pathLst>
            </a:custGeom>
            <a:solidFill>
              <a:srgbClr val="091231"/>
            </a:solidFill>
          </p:spPr>
        </p:sp>
      </p:grpSp>
      <p:sp>
        <p:nvSpPr>
          <p:cNvPr id="25" name="TextBox 25"/>
          <p:cNvSpPr txBox="1"/>
          <p:nvPr/>
        </p:nvSpPr>
        <p:spPr>
          <a:xfrm>
            <a:off x="13049845" y="7061150"/>
            <a:ext cx="3321249" cy="443805"/>
          </a:xfrm>
          <a:prstGeom prst="rect">
            <a:avLst/>
          </a:prstGeom>
        </p:spPr>
        <p:txBody>
          <a:bodyPr lIns="0" tIns="0" rIns="0" bIns="0" rtlCol="0" anchor="t">
            <a:spAutoFit/>
          </a:bodyPr>
          <a:lstStyle/>
          <a:p>
            <a:pPr algn="l">
              <a:lnSpc>
                <a:spcPts val="3250"/>
              </a:lnSpc>
            </a:pPr>
            <a:r>
              <a:rPr lang="en-US" sz="2562" b="1">
                <a:solidFill>
                  <a:srgbClr val="E0E4E6"/>
                </a:solidFill>
                <a:latin typeface="Arimo Bold"/>
                <a:ea typeface="Arimo Bold"/>
                <a:cs typeface="Arimo Bold"/>
                <a:sym typeface="Arimo Bold"/>
              </a:rPr>
              <a:t>Data Analysis</a:t>
            </a:r>
          </a:p>
        </p:txBody>
      </p:sp>
      <p:sp>
        <p:nvSpPr>
          <p:cNvPr id="26" name="TextBox 26"/>
          <p:cNvSpPr txBox="1"/>
          <p:nvPr/>
        </p:nvSpPr>
        <p:spPr>
          <a:xfrm>
            <a:off x="13049845" y="7589044"/>
            <a:ext cx="3864620" cy="1530251"/>
          </a:xfrm>
          <a:prstGeom prst="rect">
            <a:avLst/>
          </a:prstGeom>
        </p:spPr>
        <p:txBody>
          <a:bodyPr lIns="0" tIns="0" rIns="0" bIns="0" rtlCol="0" anchor="t">
            <a:spAutoFit/>
          </a:bodyPr>
          <a:lstStyle/>
          <a:p>
            <a:pPr algn="l">
              <a:lnSpc>
                <a:spcPts val="3750"/>
              </a:lnSpc>
            </a:pPr>
            <a:r>
              <a:rPr lang="en-US" sz="2312">
                <a:solidFill>
                  <a:srgbClr val="E0E4E6"/>
                </a:solidFill>
                <a:latin typeface="Barlow"/>
                <a:ea typeface="Barlow"/>
                <a:cs typeface="Barlow"/>
                <a:sym typeface="Barlow"/>
              </a:rPr>
              <a:t>Analyze data, generate reports, and gain insights with Natasha.</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0A081B">
                <a:alpha val="74902"/>
              </a:srgbClr>
            </a:solidFill>
          </p:spPr>
        </p:sp>
      </p:grpSp>
      <p:sp>
        <p:nvSpPr>
          <p:cNvPr id="5" name="TextBox 5"/>
          <p:cNvSpPr txBox="1"/>
          <p:nvPr/>
        </p:nvSpPr>
        <p:spPr>
          <a:xfrm>
            <a:off x="839986" y="1049834"/>
            <a:ext cx="14345096" cy="714375"/>
          </a:xfrm>
          <a:prstGeom prst="rect">
            <a:avLst/>
          </a:prstGeom>
        </p:spPr>
        <p:txBody>
          <a:bodyPr lIns="0" tIns="0" rIns="0" bIns="0" rtlCol="0" anchor="t">
            <a:spAutoFit/>
          </a:bodyPr>
          <a:lstStyle/>
          <a:p>
            <a:pPr algn="l">
              <a:lnSpc>
                <a:spcPts val="5250"/>
              </a:lnSpc>
            </a:pPr>
            <a:r>
              <a:rPr lang="en-US" sz="4187" b="1">
                <a:solidFill>
                  <a:srgbClr val="F0FCFF"/>
                </a:solidFill>
                <a:latin typeface="Arimo Bold"/>
                <a:ea typeface="Arimo Bold"/>
                <a:cs typeface="Arimo Bold"/>
                <a:sym typeface="Arimo Bold"/>
              </a:rPr>
              <a:t>Future Scope: Revolutionizing the Computer Science Field</a:t>
            </a:r>
          </a:p>
        </p:txBody>
      </p:sp>
      <p:sp>
        <p:nvSpPr>
          <p:cNvPr id="6" name="Freeform 6" descr="preencoded.png"/>
          <p:cNvSpPr/>
          <p:nvPr/>
        </p:nvSpPr>
        <p:spPr>
          <a:xfrm>
            <a:off x="4169866" y="2244179"/>
            <a:ext cx="1644104" cy="1341090"/>
          </a:xfrm>
          <a:custGeom>
            <a:avLst/>
            <a:gdLst/>
            <a:ahLst/>
            <a:cxnLst/>
            <a:rect l="l" t="t" r="r" b="b"/>
            <a:pathLst>
              <a:path w="1644104" h="1341090">
                <a:moveTo>
                  <a:pt x="0" y="0"/>
                </a:moveTo>
                <a:lnTo>
                  <a:pt x="1644104" y="0"/>
                </a:lnTo>
                <a:lnTo>
                  <a:pt x="1644104" y="1341090"/>
                </a:lnTo>
                <a:lnTo>
                  <a:pt x="0" y="1341090"/>
                </a:lnTo>
                <a:lnTo>
                  <a:pt x="0" y="0"/>
                </a:lnTo>
                <a:close/>
              </a:path>
            </a:pathLst>
          </a:custGeom>
          <a:blipFill>
            <a:blip r:embed="rId4"/>
            <a:stretch>
              <a:fillRect l="-40" r="-40"/>
            </a:stretch>
          </a:blipFill>
        </p:spPr>
      </p:sp>
      <p:sp>
        <p:nvSpPr>
          <p:cNvPr id="7" name="TextBox 7"/>
          <p:cNvSpPr txBox="1"/>
          <p:nvPr/>
        </p:nvSpPr>
        <p:spPr>
          <a:xfrm>
            <a:off x="4926955" y="2725490"/>
            <a:ext cx="129779" cy="594271"/>
          </a:xfrm>
          <a:prstGeom prst="rect">
            <a:avLst/>
          </a:prstGeom>
        </p:spPr>
        <p:txBody>
          <a:bodyPr lIns="0" tIns="0" rIns="0" bIns="0" rtlCol="0" anchor="t">
            <a:spAutoFit/>
          </a:bodyPr>
          <a:lstStyle/>
          <a:p>
            <a:pPr algn="ctr">
              <a:lnSpc>
                <a:spcPts val="3750"/>
              </a:lnSpc>
            </a:pPr>
            <a:r>
              <a:rPr lang="en-US" sz="2312" b="1">
                <a:solidFill>
                  <a:srgbClr val="E0E4E6"/>
                </a:solidFill>
                <a:latin typeface="Arimo Bold"/>
                <a:ea typeface="Arimo Bold"/>
                <a:cs typeface="Arimo Bold"/>
                <a:sym typeface="Arimo Bold"/>
              </a:rPr>
              <a:t>1</a:t>
            </a:r>
          </a:p>
        </p:txBody>
      </p:sp>
      <p:sp>
        <p:nvSpPr>
          <p:cNvPr id="8" name="TextBox 8"/>
          <p:cNvSpPr txBox="1"/>
          <p:nvPr/>
        </p:nvSpPr>
        <p:spPr>
          <a:xfrm>
            <a:off x="6053881" y="2455515"/>
            <a:ext cx="2667000" cy="361950"/>
          </a:xfrm>
          <a:prstGeom prst="rect">
            <a:avLst/>
          </a:prstGeom>
        </p:spPr>
        <p:txBody>
          <a:bodyPr lIns="0" tIns="0" rIns="0" bIns="0" rtlCol="0" anchor="t">
            <a:spAutoFit/>
          </a:bodyPr>
          <a:lstStyle/>
          <a:p>
            <a:pPr algn="l">
              <a:lnSpc>
                <a:spcPts val="2625"/>
              </a:lnSpc>
            </a:pPr>
            <a:r>
              <a:rPr lang="en-US" sz="2062" b="1">
                <a:solidFill>
                  <a:srgbClr val="E0E4E6"/>
                </a:solidFill>
                <a:latin typeface="Arimo Bold"/>
                <a:ea typeface="Arimo Bold"/>
                <a:cs typeface="Arimo Bold"/>
                <a:sym typeface="Arimo Bold"/>
              </a:rPr>
              <a:t>Personalization</a:t>
            </a:r>
          </a:p>
        </p:txBody>
      </p:sp>
      <p:sp>
        <p:nvSpPr>
          <p:cNvPr id="9" name="TextBox 9"/>
          <p:cNvSpPr txBox="1"/>
          <p:nvPr/>
        </p:nvSpPr>
        <p:spPr>
          <a:xfrm>
            <a:off x="6053881" y="2875657"/>
            <a:ext cx="7896522" cy="469701"/>
          </a:xfrm>
          <a:prstGeom prst="rect">
            <a:avLst/>
          </a:prstGeom>
        </p:spPr>
        <p:txBody>
          <a:bodyPr lIns="0" tIns="0" rIns="0" bIns="0" rtlCol="0" anchor="t">
            <a:spAutoFit/>
          </a:bodyPr>
          <a:lstStyle/>
          <a:p>
            <a:pPr algn="l">
              <a:lnSpc>
                <a:spcPts val="3000"/>
              </a:lnSpc>
            </a:pPr>
            <a:r>
              <a:rPr lang="en-US" sz="1874">
                <a:solidFill>
                  <a:srgbClr val="E0E4E6"/>
                </a:solidFill>
                <a:latin typeface="Barlow"/>
                <a:ea typeface="Barlow"/>
                <a:cs typeface="Barlow"/>
                <a:sym typeface="Barlow"/>
              </a:rPr>
              <a:t>Natasha will become even more tailored to individual needs and preferences.</a:t>
            </a:r>
          </a:p>
        </p:txBody>
      </p:sp>
      <p:grpSp>
        <p:nvGrpSpPr>
          <p:cNvPr id="10" name="Group 10"/>
          <p:cNvGrpSpPr/>
          <p:nvPr/>
        </p:nvGrpSpPr>
        <p:grpSpPr>
          <a:xfrm>
            <a:off x="5873949" y="3603277"/>
            <a:ext cx="11514088" cy="14288"/>
            <a:chOff x="0" y="0"/>
            <a:chExt cx="15352117" cy="19050"/>
          </a:xfrm>
        </p:grpSpPr>
        <p:sp>
          <p:nvSpPr>
            <p:cNvPr id="11" name="Freeform 11"/>
            <p:cNvSpPr/>
            <p:nvPr/>
          </p:nvSpPr>
          <p:spPr>
            <a:xfrm>
              <a:off x="0" y="0"/>
              <a:ext cx="15352140" cy="19050"/>
            </a:xfrm>
            <a:custGeom>
              <a:avLst/>
              <a:gdLst/>
              <a:ahLst/>
              <a:cxnLst/>
              <a:rect l="l" t="t" r="r" b="b"/>
              <a:pathLst>
                <a:path w="15352140" h="19050">
                  <a:moveTo>
                    <a:pt x="0" y="9525"/>
                  </a:moveTo>
                  <a:cubicBezTo>
                    <a:pt x="0" y="4318"/>
                    <a:pt x="4318" y="0"/>
                    <a:pt x="9525" y="0"/>
                  </a:cubicBezTo>
                  <a:lnTo>
                    <a:pt x="15342615" y="0"/>
                  </a:lnTo>
                  <a:cubicBezTo>
                    <a:pt x="15347823" y="0"/>
                    <a:pt x="15352140" y="4318"/>
                    <a:pt x="15352140" y="9525"/>
                  </a:cubicBezTo>
                  <a:cubicBezTo>
                    <a:pt x="15352140" y="14732"/>
                    <a:pt x="15347823" y="19050"/>
                    <a:pt x="15342615" y="19050"/>
                  </a:cubicBezTo>
                  <a:lnTo>
                    <a:pt x="9525" y="19050"/>
                  </a:lnTo>
                  <a:cubicBezTo>
                    <a:pt x="4318" y="19050"/>
                    <a:pt x="0" y="14732"/>
                    <a:pt x="0" y="9525"/>
                  </a:cubicBezTo>
                  <a:close/>
                </a:path>
              </a:pathLst>
            </a:custGeom>
            <a:solidFill>
              <a:srgbClr val="16FFBB"/>
            </a:solidFill>
          </p:spPr>
        </p:sp>
      </p:grpSp>
      <p:sp>
        <p:nvSpPr>
          <p:cNvPr id="12" name="Freeform 12" descr="preencoded.png"/>
          <p:cNvSpPr/>
          <p:nvPr/>
        </p:nvSpPr>
        <p:spPr>
          <a:xfrm>
            <a:off x="3347740" y="3645248"/>
            <a:ext cx="3288357" cy="1341090"/>
          </a:xfrm>
          <a:custGeom>
            <a:avLst/>
            <a:gdLst/>
            <a:ahLst/>
            <a:cxnLst/>
            <a:rect l="l" t="t" r="r" b="b"/>
            <a:pathLst>
              <a:path w="3288357" h="1341090">
                <a:moveTo>
                  <a:pt x="0" y="0"/>
                </a:moveTo>
                <a:lnTo>
                  <a:pt x="3288357" y="0"/>
                </a:lnTo>
                <a:lnTo>
                  <a:pt x="3288357" y="1341090"/>
                </a:lnTo>
                <a:lnTo>
                  <a:pt x="0" y="1341090"/>
                </a:lnTo>
                <a:lnTo>
                  <a:pt x="0" y="0"/>
                </a:lnTo>
                <a:close/>
              </a:path>
            </a:pathLst>
          </a:custGeom>
          <a:blipFill>
            <a:blip r:embed="rId5"/>
            <a:stretch>
              <a:fillRect t="-106" b="-106"/>
            </a:stretch>
          </a:blipFill>
        </p:spPr>
      </p:sp>
      <p:sp>
        <p:nvSpPr>
          <p:cNvPr id="13" name="TextBox 13"/>
          <p:cNvSpPr txBox="1"/>
          <p:nvPr/>
        </p:nvSpPr>
        <p:spPr>
          <a:xfrm>
            <a:off x="4908500" y="3961507"/>
            <a:ext cx="166836" cy="594271"/>
          </a:xfrm>
          <a:prstGeom prst="rect">
            <a:avLst/>
          </a:prstGeom>
        </p:spPr>
        <p:txBody>
          <a:bodyPr lIns="0" tIns="0" rIns="0" bIns="0" rtlCol="0" anchor="t">
            <a:spAutoFit/>
          </a:bodyPr>
          <a:lstStyle/>
          <a:p>
            <a:pPr algn="ctr">
              <a:lnSpc>
                <a:spcPts val="3750"/>
              </a:lnSpc>
            </a:pPr>
            <a:r>
              <a:rPr lang="en-US" sz="2312" b="1">
                <a:solidFill>
                  <a:srgbClr val="E0E4E6"/>
                </a:solidFill>
                <a:latin typeface="Arimo Bold"/>
                <a:ea typeface="Arimo Bold"/>
                <a:cs typeface="Arimo Bold"/>
                <a:sym typeface="Arimo Bold"/>
              </a:rPr>
              <a:t>2</a:t>
            </a:r>
          </a:p>
        </p:txBody>
      </p:sp>
      <p:sp>
        <p:nvSpPr>
          <p:cNvPr id="14" name="TextBox 14"/>
          <p:cNvSpPr txBox="1"/>
          <p:nvPr/>
        </p:nvSpPr>
        <p:spPr>
          <a:xfrm>
            <a:off x="6876009" y="3856584"/>
            <a:ext cx="2803475" cy="361950"/>
          </a:xfrm>
          <a:prstGeom prst="rect">
            <a:avLst/>
          </a:prstGeom>
        </p:spPr>
        <p:txBody>
          <a:bodyPr lIns="0" tIns="0" rIns="0" bIns="0" rtlCol="0" anchor="t">
            <a:spAutoFit/>
          </a:bodyPr>
          <a:lstStyle/>
          <a:p>
            <a:pPr algn="l">
              <a:lnSpc>
                <a:spcPts val="2625"/>
              </a:lnSpc>
            </a:pPr>
            <a:r>
              <a:rPr lang="en-US" sz="2062" b="1">
                <a:solidFill>
                  <a:srgbClr val="E0E4E6"/>
                </a:solidFill>
                <a:latin typeface="Arimo Bold"/>
                <a:ea typeface="Arimo Bold"/>
                <a:cs typeface="Arimo Bold"/>
                <a:sym typeface="Arimo Bold"/>
              </a:rPr>
              <a:t>Emotional Intelligence</a:t>
            </a:r>
          </a:p>
        </p:txBody>
      </p:sp>
      <p:sp>
        <p:nvSpPr>
          <p:cNvPr id="15" name="TextBox 15"/>
          <p:cNvSpPr txBox="1"/>
          <p:nvPr/>
        </p:nvSpPr>
        <p:spPr>
          <a:xfrm>
            <a:off x="6876009" y="4276725"/>
            <a:ext cx="6974979" cy="469701"/>
          </a:xfrm>
          <a:prstGeom prst="rect">
            <a:avLst/>
          </a:prstGeom>
        </p:spPr>
        <p:txBody>
          <a:bodyPr lIns="0" tIns="0" rIns="0" bIns="0" rtlCol="0" anchor="t">
            <a:spAutoFit/>
          </a:bodyPr>
          <a:lstStyle/>
          <a:p>
            <a:pPr algn="l">
              <a:lnSpc>
                <a:spcPts val="3000"/>
              </a:lnSpc>
            </a:pPr>
            <a:r>
              <a:rPr lang="en-US" sz="1874">
                <a:solidFill>
                  <a:srgbClr val="E0E4E6"/>
                </a:solidFill>
                <a:latin typeface="Barlow"/>
                <a:ea typeface="Barlow"/>
                <a:cs typeface="Barlow"/>
                <a:sym typeface="Barlow"/>
              </a:rPr>
              <a:t>Natasha will be able to understand and respond to human emotions.</a:t>
            </a:r>
          </a:p>
        </p:txBody>
      </p:sp>
      <p:grpSp>
        <p:nvGrpSpPr>
          <p:cNvPr id="16" name="Group 16"/>
          <p:cNvGrpSpPr/>
          <p:nvPr/>
        </p:nvGrpSpPr>
        <p:grpSpPr>
          <a:xfrm>
            <a:off x="6696075" y="5004346"/>
            <a:ext cx="10691961" cy="14288"/>
            <a:chOff x="0" y="0"/>
            <a:chExt cx="14255948" cy="19050"/>
          </a:xfrm>
        </p:grpSpPr>
        <p:sp>
          <p:nvSpPr>
            <p:cNvPr id="17" name="Freeform 17"/>
            <p:cNvSpPr/>
            <p:nvPr/>
          </p:nvSpPr>
          <p:spPr>
            <a:xfrm>
              <a:off x="0" y="0"/>
              <a:ext cx="14256004" cy="19050"/>
            </a:xfrm>
            <a:custGeom>
              <a:avLst/>
              <a:gdLst/>
              <a:ahLst/>
              <a:cxnLst/>
              <a:rect l="l" t="t" r="r" b="b"/>
              <a:pathLst>
                <a:path w="14256004" h="19050">
                  <a:moveTo>
                    <a:pt x="0" y="9525"/>
                  </a:moveTo>
                  <a:cubicBezTo>
                    <a:pt x="0" y="4318"/>
                    <a:pt x="4318" y="0"/>
                    <a:pt x="9525" y="0"/>
                  </a:cubicBezTo>
                  <a:lnTo>
                    <a:pt x="14246479" y="0"/>
                  </a:lnTo>
                  <a:cubicBezTo>
                    <a:pt x="14251687" y="0"/>
                    <a:pt x="14256004" y="4318"/>
                    <a:pt x="14256004" y="9525"/>
                  </a:cubicBezTo>
                  <a:cubicBezTo>
                    <a:pt x="14256004" y="14732"/>
                    <a:pt x="14251687" y="19050"/>
                    <a:pt x="14246479" y="19050"/>
                  </a:cubicBezTo>
                  <a:lnTo>
                    <a:pt x="9525" y="19050"/>
                  </a:lnTo>
                  <a:cubicBezTo>
                    <a:pt x="4318" y="19050"/>
                    <a:pt x="0" y="14732"/>
                    <a:pt x="0" y="9525"/>
                  </a:cubicBezTo>
                  <a:close/>
                </a:path>
              </a:pathLst>
            </a:custGeom>
            <a:solidFill>
              <a:srgbClr val="29DDDA"/>
            </a:solidFill>
          </p:spPr>
        </p:sp>
      </p:grpSp>
      <p:sp>
        <p:nvSpPr>
          <p:cNvPr id="18" name="Freeform 18" descr="preencoded.png"/>
          <p:cNvSpPr/>
          <p:nvPr/>
        </p:nvSpPr>
        <p:spPr>
          <a:xfrm>
            <a:off x="2525614" y="5046315"/>
            <a:ext cx="4932461" cy="1341090"/>
          </a:xfrm>
          <a:custGeom>
            <a:avLst/>
            <a:gdLst/>
            <a:ahLst/>
            <a:cxnLst/>
            <a:rect l="l" t="t" r="r" b="b"/>
            <a:pathLst>
              <a:path w="4932461" h="1341090">
                <a:moveTo>
                  <a:pt x="0" y="0"/>
                </a:moveTo>
                <a:lnTo>
                  <a:pt x="4932461" y="0"/>
                </a:lnTo>
                <a:lnTo>
                  <a:pt x="4932461" y="1341090"/>
                </a:lnTo>
                <a:lnTo>
                  <a:pt x="0" y="1341090"/>
                </a:lnTo>
                <a:lnTo>
                  <a:pt x="0" y="0"/>
                </a:lnTo>
                <a:close/>
              </a:path>
            </a:pathLst>
          </a:custGeom>
          <a:blipFill>
            <a:blip r:embed="rId6"/>
            <a:stretch>
              <a:fillRect t="-57" b="-57"/>
            </a:stretch>
          </a:blipFill>
        </p:spPr>
      </p:sp>
      <p:sp>
        <p:nvSpPr>
          <p:cNvPr id="19" name="TextBox 19"/>
          <p:cNvSpPr txBox="1"/>
          <p:nvPr/>
        </p:nvSpPr>
        <p:spPr>
          <a:xfrm>
            <a:off x="4903886" y="5362575"/>
            <a:ext cx="175766" cy="594271"/>
          </a:xfrm>
          <a:prstGeom prst="rect">
            <a:avLst/>
          </a:prstGeom>
        </p:spPr>
        <p:txBody>
          <a:bodyPr lIns="0" tIns="0" rIns="0" bIns="0" rtlCol="0" anchor="t">
            <a:spAutoFit/>
          </a:bodyPr>
          <a:lstStyle/>
          <a:p>
            <a:pPr algn="ctr">
              <a:lnSpc>
                <a:spcPts val="3750"/>
              </a:lnSpc>
            </a:pPr>
            <a:r>
              <a:rPr lang="en-US" sz="2312" b="1">
                <a:solidFill>
                  <a:srgbClr val="E0E4E6"/>
                </a:solidFill>
                <a:latin typeface="Arimo Bold"/>
                <a:ea typeface="Arimo Bold"/>
                <a:cs typeface="Arimo Bold"/>
                <a:sym typeface="Arimo Bold"/>
              </a:rPr>
              <a:t>3</a:t>
            </a:r>
          </a:p>
        </p:txBody>
      </p:sp>
      <p:sp>
        <p:nvSpPr>
          <p:cNvPr id="20" name="TextBox 20"/>
          <p:cNvSpPr txBox="1"/>
          <p:nvPr/>
        </p:nvSpPr>
        <p:spPr>
          <a:xfrm>
            <a:off x="7697986" y="5257651"/>
            <a:ext cx="2667000" cy="361950"/>
          </a:xfrm>
          <a:prstGeom prst="rect">
            <a:avLst/>
          </a:prstGeom>
        </p:spPr>
        <p:txBody>
          <a:bodyPr lIns="0" tIns="0" rIns="0" bIns="0" rtlCol="0" anchor="t">
            <a:spAutoFit/>
          </a:bodyPr>
          <a:lstStyle/>
          <a:p>
            <a:pPr algn="l">
              <a:lnSpc>
                <a:spcPts val="2625"/>
              </a:lnSpc>
            </a:pPr>
            <a:r>
              <a:rPr lang="en-US" sz="2062" b="1">
                <a:solidFill>
                  <a:srgbClr val="E0E4E6"/>
                </a:solidFill>
                <a:latin typeface="Arimo Bold"/>
                <a:ea typeface="Arimo Bold"/>
                <a:cs typeface="Arimo Bold"/>
                <a:sym typeface="Arimo Bold"/>
              </a:rPr>
              <a:t>Predictive Analytics</a:t>
            </a:r>
          </a:p>
        </p:txBody>
      </p:sp>
      <p:sp>
        <p:nvSpPr>
          <p:cNvPr id="21" name="TextBox 21"/>
          <p:cNvSpPr txBox="1"/>
          <p:nvPr/>
        </p:nvSpPr>
        <p:spPr>
          <a:xfrm>
            <a:off x="7697986" y="5677793"/>
            <a:ext cx="6386512" cy="469701"/>
          </a:xfrm>
          <a:prstGeom prst="rect">
            <a:avLst/>
          </a:prstGeom>
        </p:spPr>
        <p:txBody>
          <a:bodyPr lIns="0" tIns="0" rIns="0" bIns="0" rtlCol="0" anchor="t">
            <a:spAutoFit/>
          </a:bodyPr>
          <a:lstStyle/>
          <a:p>
            <a:pPr algn="l">
              <a:lnSpc>
                <a:spcPts val="3000"/>
              </a:lnSpc>
            </a:pPr>
            <a:r>
              <a:rPr lang="en-US" sz="1874">
                <a:solidFill>
                  <a:srgbClr val="E0E4E6"/>
                </a:solidFill>
                <a:latin typeface="Barlow"/>
                <a:ea typeface="Barlow"/>
                <a:cs typeface="Barlow"/>
                <a:sym typeface="Barlow"/>
              </a:rPr>
              <a:t>Natasha will anticipate needs and provide proactive solutions.</a:t>
            </a:r>
          </a:p>
        </p:txBody>
      </p:sp>
      <p:grpSp>
        <p:nvGrpSpPr>
          <p:cNvPr id="22" name="Group 22"/>
          <p:cNvGrpSpPr/>
          <p:nvPr/>
        </p:nvGrpSpPr>
        <p:grpSpPr>
          <a:xfrm>
            <a:off x="7518052" y="6405414"/>
            <a:ext cx="9869984" cy="14288"/>
            <a:chOff x="0" y="0"/>
            <a:chExt cx="13159978" cy="19050"/>
          </a:xfrm>
        </p:grpSpPr>
        <p:sp>
          <p:nvSpPr>
            <p:cNvPr id="23" name="Freeform 23"/>
            <p:cNvSpPr/>
            <p:nvPr/>
          </p:nvSpPr>
          <p:spPr>
            <a:xfrm>
              <a:off x="0" y="0"/>
              <a:ext cx="13159994" cy="19050"/>
            </a:xfrm>
            <a:custGeom>
              <a:avLst/>
              <a:gdLst/>
              <a:ahLst/>
              <a:cxnLst/>
              <a:rect l="l" t="t" r="r" b="b"/>
              <a:pathLst>
                <a:path w="13159994" h="19050">
                  <a:moveTo>
                    <a:pt x="0" y="9525"/>
                  </a:moveTo>
                  <a:cubicBezTo>
                    <a:pt x="0" y="4318"/>
                    <a:pt x="4318" y="0"/>
                    <a:pt x="9525" y="0"/>
                  </a:cubicBezTo>
                  <a:lnTo>
                    <a:pt x="13150469" y="0"/>
                  </a:lnTo>
                  <a:cubicBezTo>
                    <a:pt x="13155676" y="0"/>
                    <a:pt x="13159994" y="4318"/>
                    <a:pt x="13159994" y="9525"/>
                  </a:cubicBezTo>
                  <a:cubicBezTo>
                    <a:pt x="13159994" y="14732"/>
                    <a:pt x="13155676" y="19050"/>
                    <a:pt x="13150469" y="19050"/>
                  </a:cubicBezTo>
                  <a:lnTo>
                    <a:pt x="9525" y="19050"/>
                  </a:lnTo>
                  <a:cubicBezTo>
                    <a:pt x="4318" y="19050"/>
                    <a:pt x="0" y="14732"/>
                    <a:pt x="0" y="9525"/>
                  </a:cubicBezTo>
                  <a:close/>
                </a:path>
              </a:pathLst>
            </a:custGeom>
            <a:solidFill>
              <a:srgbClr val="37A7E7"/>
            </a:solidFill>
          </p:spPr>
        </p:sp>
      </p:grpSp>
      <p:sp>
        <p:nvSpPr>
          <p:cNvPr id="24" name="Freeform 24" descr="preencoded.png"/>
          <p:cNvSpPr/>
          <p:nvPr/>
        </p:nvSpPr>
        <p:spPr>
          <a:xfrm>
            <a:off x="1703486" y="6447384"/>
            <a:ext cx="6576715" cy="1341090"/>
          </a:xfrm>
          <a:custGeom>
            <a:avLst/>
            <a:gdLst/>
            <a:ahLst/>
            <a:cxnLst/>
            <a:rect l="l" t="t" r="r" b="b"/>
            <a:pathLst>
              <a:path w="6576715" h="1341090">
                <a:moveTo>
                  <a:pt x="0" y="0"/>
                </a:moveTo>
                <a:lnTo>
                  <a:pt x="6576715" y="0"/>
                </a:lnTo>
                <a:lnTo>
                  <a:pt x="6576715" y="1341090"/>
                </a:lnTo>
                <a:lnTo>
                  <a:pt x="0" y="1341090"/>
                </a:lnTo>
                <a:lnTo>
                  <a:pt x="0" y="0"/>
                </a:lnTo>
                <a:close/>
              </a:path>
            </a:pathLst>
          </a:custGeom>
          <a:blipFill>
            <a:blip r:embed="rId7"/>
            <a:stretch>
              <a:fillRect t="-106" b="-106"/>
            </a:stretch>
          </a:blipFill>
        </p:spPr>
      </p:sp>
      <p:sp>
        <p:nvSpPr>
          <p:cNvPr id="25" name="TextBox 25"/>
          <p:cNvSpPr txBox="1"/>
          <p:nvPr/>
        </p:nvSpPr>
        <p:spPr>
          <a:xfrm>
            <a:off x="4906864" y="6763642"/>
            <a:ext cx="169664" cy="594271"/>
          </a:xfrm>
          <a:prstGeom prst="rect">
            <a:avLst/>
          </a:prstGeom>
        </p:spPr>
        <p:txBody>
          <a:bodyPr lIns="0" tIns="0" rIns="0" bIns="0" rtlCol="0" anchor="t">
            <a:spAutoFit/>
          </a:bodyPr>
          <a:lstStyle/>
          <a:p>
            <a:pPr algn="ctr">
              <a:lnSpc>
                <a:spcPts val="3750"/>
              </a:lnSpc>
            </a:pPr>
            <a:r>
              <a:rPr lang="en-US" sz="2312" b="1">
                <a:solidFill>
                  <a:srgbClr val="E0E4E6"/>
                </a:solidFill>
                <a:latin typeface="Arimo Bold"/>
                <a:ea typeface="Arimo Bold"/>
                <a:cs typeface="Arimo Bold"/>
                <a:sym typeface="Arimo Bold"/>
              </a:rPr>
              <a:t>4</a:t>
            </a:r>
          </a:p>
        </p:txBody>
      </p:sp>
      <p:sp>
        <p:nvSpPr>
          <p:cNvPr id="26" name="TextBox 26"/>
          <p:cNvSpPr txBox="1"/>
          <p:nvPr/>
        </p:nvSpPr>
        <p:spPr>
          <a:xfrm>
            <a:off x="8520112" y="6658719"/>
            <a:ext cx="3034902" cy="361950"/>
          </a:xfrm>
          <a:prstGeom prst="rect">
            <a:avLst/>
          </a:prstGeom>
        </p:spPr>
        <p:txBody>
          <a:bodyPr lIns="0" tIns="0" rIns="0" bIns="0" rtlCol="0" anchor="t">
            <a:spAutoFit/>
          </a:bodyPr>
          <a:lstStyle/>
          <a:p>
            <a:pPr algn="l">
              <a:lnSpc>
                <a:spcPts val="2625"/>
              </a:lnSpc>
            </a:pPr>
            <a:r>
              <a:rPr lang="en-US" sz="2062" b="1">
                <a:solidFill>
                  <a:srgbClr val="E0E4E6"/>
                </a:solidFill>
                <a:latin typeface="Arimo Bold"/>
                <a:ea typeface="Arimo Bold"/>
                <a:cs typeface="Arimo Bold"/>
                <a:sym typeface="Arimo Bold"/>
              </a:rPr>
              <a:t>Human-AI Collaboration</a:t>
            </a:r>
          </a:p>
        </p:txBody>
      </p:sp>
      <p:sp>
        <p:nvSpPr>
          <p:cNvPr id="27" name="TextBox 27"/>
          <p:cNvSpPr txBox="1"/>
          <p:nvPr/>
        </p:nvSpPr>
        <p:spPr>
          <a:xfrm>
            <a:off x="8520112" y="7078861"/>
            <a:ext cx="6774210" cy="469701"/>
          </a:xfrm>
          <a:prstGeom prst="rect">
            <a:avLst/>
          </a:prstGeom>
        </p:spPr>
        <p:txBody>
          <a:bodyPr lIns="0" tIns="0" rIns="0" bIns="0" rtlCol="0" anchor="t">
            <a:spAutoFit/>
          </a:bodyPr>
          <a:lstStyle/>
          <a:p>
            <a:pPr algn="l">
              <a:lnSpc>
                <a:spcPts val="3000"/>
              </a:lnSpc>
            </a:pPr>
            <a:r>
              <a:rPr lang="en-US" sz="1874">
                <a:solidFill>
                  <a:srgbClr val="E0E4E6"/>
                </a:solidFill>
                <a:latin typeface="Barlow"/>
                <a:ea typeface="Barlow"/>
                <a:cs typeface="Barlow"/>
                <a:sym typeface="Barlow"/>
              </a:rPr>
              <a:t>Natasha will work alongside humans, enhancing their capabilities.</a:t>
            </a:r>
          </a:p>
        </p:txBody>
      </p:sp>
      <p:grpSp>
        <p:nvGrpSpPr>
          <p:cNvPr id="28" name="Group 28"/>
          <p:cNvGrpSpPr/>
          <p:nvPr/>
        </p:nvGrpSpPr>
        <p:grpSpPr>
          <a:xfrm>
            <a:off x="8340179" y="7806481"/>
            <a:ext cx="9047858" cy="14288"/>
            <a:chOff x="0" y="0"/>
            <a:chExt cx="12063810" cy="19050"/>
          </a:xfrm>
        </p:grpSpPr>
        <p:sp>
          <p:nvSpPr>
            <p:cNvPr id="29" name="Freeform 29"/>
            <p:cNvSpPr/>
            <p:nvPr/>
          </p:nvSpPr>
          <p:spPr>
            <a:xfrm>
              <a:off x="0" y="0"/>
              <a:ext cx="12063857" cy="19050"/>
            </a:xfrm>
            <a:custGeom>
              <a:avLst/>
              <a:gdLst/>
              <a:ahLst/>
              <a:cxnLst/>
              <a:rect l="l" t="t" r="r" b="b"/>
              <a:pathLst>
                <a:path w="12063857" h="19050">
                  <a:moveTo>
                    <a:pt x="0" y="9525"/>
                  </a:moveTo>
                  <a:cubicBezTo>
                    <a:pt x="0" y="4318"/>
                    <a:pt x="4318" y="0"/>
                    <a:pt x="9525" y="0"/>
                  </a:cubicBezTo>
                  <a:lnTo>
                    <a:pt x="12054332" y="0"/>
                  </a:lnTo>
                  <a:cubicBezTo>
                    <a:pt x="12059538" y="0"/>
                    <a:pt x="12063857" y="4318"/>
                    <a:pt x="12063857" y="9525"/>
                  </a:cubicBezTo>
                  <a:cubicBezTo>
                    <a:pt x="12063857" y="14732"/>
                    <a:pt x="12059538" y="19050"/>
                    <a:pt x="12054332" y="19050"/>
                  </a:cubicBezTo>
                  <a:lnTo>
                    <a:pt x="9525" y="19050"/>
                  </a:lnTo>
                  <a:cubicBezTo>
                    <a:pt x="4318" y="19050"/>
                    <a:pt x="0" y="14732"/>
                    <a:pt x="0" y="9525"/>
                  </a:cubicBezTo>
                  <a:close/>
                </a:path>
              </a:pathLst>
            </a:custGeom>
            <a:solidFill>
              <a:srgbClr val="091231"/>
            </a:solidFill>
          </p:spPr>
        </p:sp>
      </p:grpSp>
      <p:sp>
        <p:nvSpPr>
          <p:cNvPr id="30" name="Freeform 30" descr="preencoded.png"/>
          <p:cNvSpPr/>
          <p:nvPr/>
        </p:nvSpPr>
        <p:spPr>
          <a:xfrm>
            <a:off x="881360" y="7848451"/>
            <a:ext cx="8220967" cy="1341090"/>
          </a:xfrm>
          <a:custGeom>
            <a:avLst/>
            <a:gdLst/>
            <a:ahLst/>
            <a:cxnLst/>
            <a:rect l="l" t="t" r="r" b="b"/>
            <a:pathLst>
              <a:path w="8220967" h="1341090">
                <a:moveTo>
                  <a:pt x="0" y="0"/>
                </a:moveTo>
                <a:lnTo>
                  <a:pt x="8220968" y="0"/>
                </a:lnTo>
                <a:lnTo>
                  <a:pt x="8220968" y="1341090"/>
                </a:lnTo>
                <a:lnTo>
                  <a:pt x="0" y="1341090"/>
                </a:lnTo>
                <a:lnTo>
                  <a:pt x="0" y="0"/>
                </a:lnTo>
                <a:close/>
              </a:path>
            </a:pathLst>
          </a:custGeom>
          <a:blipFill>
            <a:blip r:embed="rId8"/>
            <a:stretch>
              <a:fillRect t="-77" b="-77"/>
            </a:stretch>
          </a:blipFill>
        </p:spPr>
      </p:sp>
      <p:sp>
        <p:nvSpPr>
          <p:cNvPr id="31" name="TextBox 31"/>
          <p:cNvSpPr txBox="1"/>
          <p:nvPr/>
        </p:nvSpPr>
        <p:spPr>
          <a:xfrm>
            <a:off x="4907161" y="8164711"/>
            <a:ext cx="169218" cy="594271"/>
          </a:xfrm>
          <a:prstGeom prst="rect">
            <a:avLst/>
          </a:prstGeom>
        </p:spPr>
        <p:txBody>
          <a:bodyPr lIns="0" tIns="0" rIns="0" bIns="0" rtlCol="0" anchor="t">
            <a:spAutoFit/>
          </a:bodyPr>
          <a:lstStyle/>
          <a:p>
            <a:pPr algn="ctr">
              <a:lnSpc>
                <a:spcPts val="3750"/>
              </a:lnSpc>
            </a:pPr>
            <a:r>
              <a:rPr lang="en-US" sz="2312" b="1">
                <a:solidFill>
                  <a:srgbClr val="E0E4E6"/>
                </a:solidFill>
                <a:latin typeface="Arimo Bold"/>
                <a:ea typeface="Arimo Bold"/>
                <a:cs typeface="Arimo Bold"/>
                <a:sym typeface="Arimo Bold"/>
              </a:rPr>
              <a:t>5</a:t>
            </a:r>
          </a:p>
        </p:txBody>
      </p:sp>
      <p:sp>
        <p:nvSpPr>
          <p:cNvPr id="32" name="TextBox 32"/>
          <p:cNvSpPr txBox="1"/>
          <p:nvPr/>
        </p:nvSpPr>
        <p:spPr>
          <a:xfrm>
            <a:off x="9342239" y="8059787"/>
            <a:ext cx="2834580" cy="361950"/>
          </a:xfrm>
          <a:prstGeom prst="rect">
            <a:avLst/>
          </a:prstGeom>
        </p:spPr>
        <p:txBody>
          <a:bodyPr lIns="0" tIns="0" rIns="0" bIns="0" rtlCol="0" anchor="t">
            <a:spAutoFit/>
          </a:bodyPr>
          <a:lstStyle/>
          <a:p>
            <a:pPr algn="l">
              <a:lnSpc>
                <a:spcPts val="2625"/>
              </a:lnSpc>
            </a:pPr>
            <a:r>
              <a:rPr lang="en-US" sz="2062" b="1">
                <a:solidFill>
                  <a:srgbClr val="E0E4E6"/>
                </a:solidFill>
                <a:latin typeface="Arimo Bold"/>
                <a:ea typeface="Arimo Bold"/>
                <a:cs typeface="Arimo Bold"/>
                <a:sym typeface="Arimo Bold"/>
              </a:rPr>
              <a:t>Ethical Considerations</a:t>
            </a:r>
          </a:p>
        </p:txBody>
      </p:sp>
      <p:sp>
        <p:nvSpPr>
          <p:cNvPr id="33" name="TextBox 33"/>
          <p:cNvSpPr txBox="1"/>
          <p:nvPr/>
        </p:nvSpPr>
        <p:spPr>
          <a:xfrm>
            <a:off x="9342239" y="8479929"/>
            <a:ext cx="7614048" cy="469701"/>
          </a:xfrm>
          <a:prstGeom prst="rect">
            <a:avLst/>
          </a:prstGeom>
        </p:spPr>
        <p:txBody>
          <a:bodyPr lIns="0" tIns="0" rIns="0" bIns="0" rtlCol="0" anchor="t">
            <a:spAutoFit/>
          </a:bodyPr>
          <a:lstStyle/>
          <a:p>
            <a:pPr algn="l">
              <a:lnSpc>
                <a:spcPts val="3000"/>
              </a:lnSpc>
            </a:pPr>
            <a:r>
              <a:rPr lang="en-US" sz="1874">
                <a:solidFill>
                  <a:srgbClr val="E0E4E6"/>
                </a:solidFill>
                <a:latin typeface="Barlow"/>
                <a:ea typeface="Barlow"/>
                <a:cs typeface="Barlow"/>
                <a:sym typeface="Barlow"/>
              </a:rPr>
              <a:t>Natasha's development will prioritize ethical principles and responsible AI.</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0A081B">
                <a:alpha val="74902"/>
              </a:srgbClr>
            </a:solidFill>
          </p:spPr>
        </p:sp>
      </p:grpSp>
      <p:sp>
        <p:nvSpPr>
          <p:cNvPr id="5" name="TextBox 5"/>
          <p:cNvSpPr txBox="1"/>
          <p:nvPr/>
        </p:nvSpPr>
        <p:spPr>
          <a:xfrm>
            <a:off x="964852" y="929431"/>
            <a:ext cx="12537579" cy="813346"/>
          </a:xfrm>
          <a:prstGeom prst="rect">
            <a:avLst/>
          </a:prstGeom>
        </p:spPr>
        <p:txBody>
          <a:bodyPr lIns="0" tIns="0" rIns="0" bIns="0" rtlCol="0" anchor="t">
            <a:spAutoFit/>
          </a:bodyPr>
          <a:lstStyle/>
          <a:p>
            <a:pPr algn="l">
              <a:lnSpc>
                <a:spcPts val="6000"/>
              </a:lnSpc>
            </a:pPr>
            <a:r>
              <a:rPr lang="en-US" sz="4812" b="1">
                <a:solidFill>
                  <a:srgbClr val="F0FCFF"/>
                </a:solidFill>
                <a:latin typeface="Arimo Bold"/>
                <a:ea typeface="Arimo Bold"/>
                <a:cs typeface="Arimo Bold"/>
                <a:sym typeface="Arimo Bold"/>
              </a:rPr>
              <a:t>Natasha's Impact: Transforming Human Life</a:t>
            </a:r>
          </a:p>
        </p:txBody>
      </p:sp>
      <p:grpSp>
        <p:nvGrpSpPr>
          <p:cNvPr id="6" name="Group 6"/>
          <p:cNvGrpSpPr/>
          <p:nvPr/>
        </p:nvGrpSpPr>
        <p:grpSpPr>
          <a:xfrm>
            <a:off x="950565" y="2279749"/>
            <a:ext cx="2073325" cy="1568946"/>
            <a:chOff x="0" y="0"/>
            <a:chExt cx="2764433" cy="2091928"/>
          </a:xfrm>
        </p:grpSpPr>
        <p:sp>
          <p:nvSpPr>
            <p:cNvPr id="7" name="Freeform 7"/>
            <p:cNvSpPr/>
            <p:nvPr/>
          </p:nvSpPr>
          <p:spPr>
            <a:xfrm>
              <a:off x="19050" y="19050"/>
              <a:ext cx="2726309" cy="2053844"/>
            </a:xfrm>
            <a:custGeom>
              <a:avLst/>
              <a:gdLst/>
              <a:ahLst/>
              <a:cxnLst/>
              <a:rect l="l" t="t" r="r" b="b"/>
              <a:pathLst>
                <a:path w="2726309" h="2053844">
                  <a:moveTo>
                    <a:pt x="0" y="551434"/>
                  </a:moveTo>
                  <a:cubicBezTo>
                    <a:pt x="0" y="246888"/>
                    <a:pt x="248031" y="0"/>
                    <a:pt x="553847" y="0"/>
                  </a:cubicBezTo>
                  <a:lnTo>
                    <a:pt x="2172462" y="0"/>
                  </a:lnTo>
                  <a:cubicBezTo>
                    <a:pt x="2478405" y="0"/>
                    <a:pt x="2726309" y="246888"/>
                    <a:pt x="2726309" y="551434"/>
                  </a:cubicBezTo>
                  <a:lnTo>
                    <a:pt x="2726309" y="1502410"/>
                  </a:lnTo>
                  <a:cubicBezTo>
                    <a:pt x="2726309" y="1806956"/>
                    <a:pt x="2478278" y="2053844"/>
                    <a:pt x="2172462" y="2053844"/>
                  </a:cubicBezTo>
                  <a:lnTo>
                    <a:pt x="553847" y="2053844"/>
                  </a:lnTo>
                  <a:cubicBezTo>
                    <a:pt x="247904" y="2053844"/>
                    <a:pt x="0" y="1806956"/>
                    <a:pt x="0" y="1502410"/>
                  </a:cubicBezTo>
                  <a:close/>
                </a:path>
              </a:pathLst>
            </a:custGeom>
            <a:solidFill>
              <a:srgbClr val="0A081B"/>
            </a:solidFill>
          </p:spPr>
        </p:sp>
        <p:sp>
          <p:nvSpPr>
            <p:cNvPr id="8" name="Freeform 8"/>
            <p:cNvSpPr/>
            <p:nvPr/>
          </p:nvSpPr>
          <p:spPr>
            <a:xfrm>
              <a:off x="0" y="0"/>
              <a:ext cx="2764409" cy="2091944"/>
            </a:xfrm>
            <a:custGeom>
              <a:avLst/>
              <a:gdLst/>
              <a:ahLst/>
              <a:cxnLst/>
              <a:rect l="l" t="t" r="r" b="b"/>
              <a:pathLst>
                <a:path w="2764409" h="2091944">
                  <a:moveTo>
                    <a:pt x="0" y="570484"/>
                  </a:moveTo>
                  <a:cubicBezTo>
                    <a:pt x="0" y="255270"/>
                    <a:pt x="256540" y="0"/>
                    <a:pt x="572897" y="0"/>
                  </a:cubicBezTo>
                  <a:lnTo>
                    <a:pt x="2191512" y="0"/>
                  </a:lnTo>
                  <a:lnTo>
                    <a:pt x="2191512" y="19050"/>
                  </a:lnTo>
                  <a:lnTo>
                    <a:pt x="2191512" y="0"/>
                  </a:lnTo>
                  <a:cubicBezTo>
                    <a:pt x="2507869" y="0"/>
                    <a:pt x="2764409" y="255270"/>
                    <a:pt x="2764409" y="570484"/>
                  </a:cubicBezTo>
                  <a:lnTo>
                    <a:pt x="2745359" y="570484"/>
                  </a:lnTo>
                  <a:lnTo>
                    <a:pt x="2764409" y="570484"/>
                  </a:lnTo>
                  <a:lnTo>
                    <a:pt x="2764409" y="1521460"/>
                  </a:lnTo>
                  <a:lnTo>
                    <a:pt x="2745359" y="1521460"/>
                  </a:lnTo>
                  <a:lnTo>
                    <a:pt x="2764409" y="1521460"/>
                  </a:lnTo>
                  <a:cubicBezTo>
                    <a:pt x="2764409" y="1836547"/>
                    <a:pt x="2507869" y="2091944"/>
                    <a:pt x="2191512" y="2091944"/>
                  </a:cubicBezTo>
                  <a:lnTo>
                    <a:pt x="2191512" y="2072894"/>
                  </a:lnTo>
                  <a:lnTo>
                    <a:pt x="2191512" y="2091944"/>
                  </a:lnTo>
                  <a:lnTo>
                    <a:pt x="572897" y="2091944"/>
                  </a:lnTo>
                  <a:lnTo>
                    <a:pt x="572897" y="2072894"/>
                  </a:lnTo>
                  <a:lnTo>
                    <a:pt x="572897" y="2091944"/>
                  </a:lnTo>
                  <a:cubicBezTo>
                    <a:pt x="256540" y="2091944"/>
                    <a:pt x="0" y="1836674"/>
                    <a:pt x="0" y="1521460"/>
                  </a:cubicBezTo>
                  <a:lnTo>
                    <a:pt x="0" y="570484"/>
                  </a:lnTo>
                  <a:lnTo>
                    <a:pt x="19050" y="570484"/>
                  </a:lnTo>
                  <a:lnTo>
                    <a:pt x="0" y="570484"/>
                  </a:lnTo>
                  <a:moveTo>
                    <a:pt x="38100" y="570484"/>
                  </a:moveTo>
                  <a:lnTo>
                    <a:pt x="38100" y="1521460"/>
                  </a:lnTo>
                  <a:lnTo>
                    <a:pt x="19050" y="1521460"/>
                  </a:lnTo>
                  <a:lnTo>
                    <a:pt x="38100" y="1521460"/>
                  </a:lnTo>
                  <a:cubicBezTo>
                    <a:pt x="38100" y="1815338"/>
                    <a:pt x="277495" y="2053844"/>
                    <a:pt x="572897" y="2053844"/>
                  </a:cubicBezTo>
                  <a:lnTo>
                    <a:pt x="2191512" y="2053844"/>
                  </a:lnTo>
                  <a:cubicBezTo>
                    <a:pt x="2486914" y="2053844"/>
                    <a:pt x="2726309" y="1815465"/>
                    <a:pt x="2726309" y="1521460"/>
                  </a:cubicBezTo>
                  <a:lnTo>
                    <a:pt x="2726309" y="570484"/>
                  </a:lnTo>
                  <a:cubicBezTo>
                    <a:pt x="2726309" y="276479"/>
                    <a:pt x="2486914" y="38100"/>
                    <a:pt x="2191512" y="38100"/>
                  </a:cubicBezTo>
                  <a:lnTo>
                    <a:pt x="572897" y="38100"/>
                  </a:lnTo>
                  <a:lnTo>
                    <a:pt x="572897" y="19050"/>
                  </a:lnTo>
                  <a:lnTo>
                    <a:pt x="572897" y="38100"/>
                  </a:lnTo>
                  <a:cubicBezTo>
                    <a:pt x="277495" y="38100"/>
                    <a:pt x="38100" y="276479"/>
                    <a:pt x="38100" y="570484"/>
                  </a:cubicBezTo>
                  <a:close/>
                </a:path>
              </a:pathLst>
            </a:custGeom>
            <a:solidFill>
              <a:srgbClr val="16FFBB"/>
            </a:solidFill>
          </p:spPr>
        </p:sp>
      </p:grpSp>
      <p:sp>
        <p:nvSpPr>
          <p:cNvPr id="9" name="TextBox 9"/>
          <p:cNvSpPr txBox="1"/>
          <p:nvPr/>
        </p:nvSpPr>
        <p:spPr>
          <a:xfrm>
            <a:off x="1269058" y="2664767"/>
            <a:ext cx="148977" cy="675085"/>
          </a:xfrm>
          <a:prstGeom prst="rect">
            <a:avLst/>
          </a:prstGeom>
        </p:spPr>
        <p:txBody>
          <a:bodyPr lIns="0" tIns="0" rIns="0" bIns="0" rtlCol="0" anchor="t">
            <a:spAutoFit/>
          </a:bodyPr>
          <a:lstStyle/>
          <a:p>
            <a:pPr algn="ctr">
              <a:lnSpc>
                <a:spcPts val="4312"/>
              </a:lnSpc>
            </a:pPr>
            <a:r>
              <a:rPr lang="en-US" sz="2687" b="1">
                <a:solidFill>
                  <a:srgbClr val="E0E4E6"/>
                </a:solidFill>
                <a:latin typeface="Arimo Bold"/>
                <a:ea typeface="Arimo Bold"/>
                <a:cs typeface="Arimo Bold"/>
                <a:sym typeface="Arimo Bold"/>
              </a:rPr>
              <a:t>1</a:t>
            </a:r>
          </a:p>
        </p:txBody>
      </p:sp>
      <p:sp>
        <p:nvSpPr>
          <p:cNvPr id="10" name="TextBox 10"/>
          <p:cNvSpPr txBox="1"/>
          <p:nvPr/>
        </p:nvSpPr>
        <p:spPr>
          <a:xfrm>
            <a:off x="3285232" y="2541091"/>
            <a:ext cx="3063031" cy="411361"/>
          </a:xfrm>
          <a:prstGeom prst="rect">
            <a:avLst/>
          </a:prstGeom>
        </p:spPr>
        <p:txBody>
          <a:bodyPr lIns="0" tIns="0" rIns="0" bIns="0" rtlCol="0" anchor="t">
            <a:spAutoFit/>
          </a:bodyPr>
          <a:lstStyle/>
          <a:p>
            <a:pPr algn="l">
              <a:lnSpc>
                <a:spcPts val="3000"/>
              </a:lnSpc>
            </a:pPr>
            <a:r>
              <a:rPr lang="en-US" sz="2375" b="1">
                <a:solidFill>
                  <a:srgbClr val="E0E4E6"/>
                </a:solidFill>
                <a:latin typeface="Arimo Bold"/>
                <a:ea typeface="Arimo Bold"/>
                <a:cs typeface="Arimo Bold"/>
                <a:sym typeface="Arimo Bold"/>
              </a:rPr>
              <a:t>Time Savings</a:t>
            </a:r>
          </a:p>
        </p:txBody>
      </p:sp>
      <p:sp>
        <p:nvSpPr>
          <p:cNvPr id="11" name="TextBox 11"/>
          <p:cNvSpPr txBox="1"/>
          <p:nvPr/>
        </p:nvSpPr>
        <p:spPr>
          <a:xfrm>
            <a:off x="3285232" y="3032075"/>
            <a:ext cx="8509099" cy="526702"/>
          </a:xfrm>
          <a:prstGeom prst="rect">
            <a:avLst/>
          </a:prstGeom>
        </p:spPr>
        <p:txBody>
          <a:bodyPr lIns="0" tIns="0" rIns="0" bIns="0" rtlCol="0" anchor="t">
            <a:spAutoFit/>
          </a:bodyPr>
          <a:lstStyle/>
          <a:p>
            <a:pPr algn="l">
              <a:lnSpc>
                <a:spcPts val="3437"/>
              </a:lnSpc>
            </a:pPr>
            <a:r>
              <a:rPr lang="en-US" sz="2125">
                <a:solidFill>
                  <a:srgbClr val="E0E4E6"/>
                </a:solidFill>
                <a:latin typeface="Barlow"/>
                <a:ea typeface="Barlow"/>
                <a:cs typeface="Barlow"/>
                <a:sym typeface="Barlow"/>
              </a:rPr>
              <a:t>Natasha automates tasks, freeing up time for more important activities.</a:t>
            </a:r>
          </a:p>
        </p:txBody>
      </p:sp>
      <p:grpSp>
        <p:nvGrpSpPr>
          <p:cNvPr id="12" name="Group 12"/>
          <p:cNvGrpSpPr/>
          <p:nvPr/>
        </p:nvGrpSpPr>
        <p:grpSpPr>
          <a:xfrm>
            <a:off x="3147417" y="3815357"/>
            <a:ext cx="14037915" cy="19050"/>
            <a:chOff x="0" y="0"/>
            <a:chExt cx="18717220" cy="25400"/>
          </a:xfrm>
        </p:grpSpPr>
        <p:sp>
          <p:nvSpPr>
            <p:cNvPr id="13" name="Freeform 13"/>
            <p:cNvSpPr/>
            <p:nvPr/>
          </p:nvSpPr>
          <p:spPr>
            <a:xfrm>
              <a:off x="0" y="0"/>
              <a:ext cx="18717261" cy="25400"/>
            </a:xfrm>
            <a:custGeom>
              <a:avLst/>
              <a:gdLst/>
              <a:ahLst/>
              <a:cxnLst/>
              <a:rect l="l" t="t" r="r" b="b"/>
              <a:pathLst>
                <a:path w="18717261" h="25400">
                  <a:moveTo>
                    <a:pt x="0" y="12700"/>
                  </a:moveTo>
                  <a:cubicBezTo>
                    <a:pt x="0" y="5715"/>
                    <a:pt x="5715" y="0"/>
                    <a:pt x="12700" y="0"/>
                  </a:cubicBezTo>
                  <a:lnTo>
                    <a:pt x="18704561" y="0"/>
                  </a:lnTo>
                  <a:cubicBezTo>
                    <a:pt x="18711546" y="0"/>
                    <a:pt x="18717261" y="5715"/>
                    <a:pt x="18717261" y="12700"/>
                  </a:cubicBezTo>
                  <a:cubicBezTo>
                    <a:pt x="18717261" y="19685"/>
                    <a:pt x="18711546" y="25400"/>
                    <a:pt x="18704561" y="25400"/>
                  </a:cubicBezTo>
                  <a:lnTo>
                    <a:pt x="12700" y="25400"/>
                  </a:lnTo>
                  <a:cubicBezTo>
                    <a:pt x="5715" y="25400"/>
                    <a:pt x="0" y="19685"/>
                    <a:pt x="0" y="12700"/>
                  </a:cubicBezTo>
                  <a:close/>
                </a:path>
              </a:pathLst>
            </a:custGeom>
            <a:solidFill>
              <a:srgbClr val="16FFBB"/>
            </a:solidFill>
          </p:spPr>
        </p:sp>
      </p:grpSp>
      <p:grpSp>
        <p:nvGrpSpPr>
          <p:cNvPr id="14" name="Group 14"/>
          <p:cNvGrpSpPr/>
          <p:nvPr/>
        </p:nvGrpSpPr>
        <p:grpSpPr>
          <a:xfrm>
            <a:off x="950565" y="3957935"/>
            <a:ext cx="4118074" cy="1568946"/>
            <a:chOff x="0" y="0"/>
            <a:chExt cx="5490765" cy="2091928"/>
          </a:xfrm>
        </p:grpSpPr>
        <p:sp>
          <p:nvSpPr>
            <p:cNvPr id="15" name="Freeform 15"/>
            <p:cNvSpPr/>
            <p:nvPr/>
          </p:nvSpPr>
          <p:spPr>
            <a:xfrm>
              <a:off x="19050" y="19050"/>
              <a:ext cx="5452618" cy="2053844"/>
            </a:xfrm>
            <a:custGeom>
              <a:avLst/>
              <a:gdLst/>
              <a:ahLst/>
              <a:cxnLst/>
              <a:rect l="l" t="t" r="r" b="b"/>
              <a:pathLst>
                <a:path w="5452618" h="2053844">
                  <a:moveTo>
                    <a:pt x="0" y="551434"/>
                  </a:moveTo>
                  <a:cubicBezTo>
                    <a:pt x="0" y="246888"/>
                    <a:pt x="249682" y="0"/>
                    <a:pt x="557657" y="0"/>
                  </a:cubicBezTo>
                  <a:lnTo>
                    <a:pt x="4894961" y="0"/>
                  </a:lnTo>
                  <a:cubicBezTo>
                    <a:pt x="5202936" y="0"/>
                    <a:pt x="5452618" y="246888"/>
                    <a:pt x="5452618" y="551434"/>
                  </a:cubicBezTo>
                  <a:lnTo>
                    <a:pt x="5452618" y="1502410"/>
                  </a:lnTo>
                  <a:cubicBezTo>
                    <a:pt x="5452618" y="1806956"/>
                    <a:pt x="5202936" y="2053844"/>
                    <a:pt x="4894961" y="2053844"/>
                  </a:cubicBezTo>
                  <a:lnTo>
                    <a:pt x="557657" y="2053844"/>
                  </a:lnTo>
                  <a:cubicBezTo>
                    <a:pt x="249682" y="2053844"/>
                    <a:pt x="0" y="1806956"/>
                    <a:pt x="0" y="1502410"/>
                  </a:cubicBezTo>
                  <a:close/>
                </a:path>
              </a:pathLst>
            </a:custGeom>
            <a:solidFill>
              <a:srgbClr val="0A081B"/>
            </a:solidFill>
          </p:spPr>
        </p:sp>
        <p:sp>
          <p:nvSpPr>
            <p:cNvPr id="16" name="Freeform 16"/>
            <p:cNvSpPr/>
            <p:nvPr/>
          </p:nvSpPr>
          <p:spPr>
            <a:xfrm>
              <a:off x="0" y="0"/>
              <a:ext cx="5490718" cy="2091944"/>
            </a:xfrm>
            <a:custGeom>
              <a:avLst/>
              <a:gdLst/>
              <a:ahLst/>
              <a:cxnLst/>
              <a:rect l="l" t="t" r="r" b="b"/>
              <a:pathLst>
                <a:path w="5490718" h="2091944">
                  <a:moveTo>
                    <a:pt x="0" y="570484"/>
                  </a:moveTo>
                  <a:cubicBezTo>
                    <a:pt x="0" y="255143"/>
                    <a:pt x="258445" y="0"/>
                    <a:pt x="576707" y="0"/>
                  </a:cubicBezTo>
                  <a:lnTo>
                    <a:pt x="4914011" y="0"/>
                  </a:lnTo>
                  <a:lnTo>
                    <a:pt x="4914011" y="19050"/>
                  </a:lnTo>
                  <a:lnTo>
                    <a:pt x="4914011" y="0"/>
                  </a:lnTo>
                  <a:cubicBezTo>
                    <a:pt x="5232400" y="0"/>
                    <a:pt x="5490718" y="255143"/>
                    <a:pt x="5490718" y="570484"/>
                  </a:cubicBezTo>
                  <a:lnTo>
                    <a:pt x="5471668" y="570484"/>
                  </a:lnTo>
                  <a:lnTo>
                    <a:pt x="5490718" y="570484"/>
                  </a:lnTo>
                  <a:lnTo>
                    <a:pt x="5490718" y="1521460"/>
                  </a:lnTo>
                  <a:lnTo>
                    <a:pt x="5471668" y="1521460"/>
                  </a:lnTo>
                  <a:lnTo>
                    <a:pt x="5490718" y="1521460"/>
                  </a:lnTo>
                  <a:cubicBezTo>
                    <a:pt x="5490718" y="1836674"/>
                    <a:pt x="5232273" y="2091944"/>
                    <a:pt x="4914011" y="2091944"/>
                  </a:cubicBezTo>
                  <a:lnTo>
                    <a:pt x="4914011" y="2072894"/>
                  </a:lnTo>
                  <a:lnTo>
                    <a:pt x="4914011" y="2091944"/>
                  </a:lnTo>
                  <a:lnTo>
                    <a:pt x="576707" y="2091944"/>
                  </a:lnTo>
                  <a:lnTo>
                    <a:pt x="576707" y="2072894"/>
                  </a:lnTo>
                  <a:lnTo>
                    <a:pt x="576707" y="2091944"/>
                  </a:lnTo>
                  <a:cubicBezTo>
                    <a:pt x="258445" y="2091944"/>
                    <a:pt x="0" y="1836801"/>
                    <a:pt x="0" y="1521460"/>
                  </a:cubicBezTo>
                  <a:lnTo>
                    <a:pt x="0" y="570484"/>
                  </a:lnTo>
                  <a:lnTo>
                    <a:pt x="19050" y="570484"/>
                  </a:lnTo>
                  <a:lnTo>
                    <a:pt x="0" y="570484"/>
                  </a:lnTo>
                  <a:moveTo>
                    <a:pt x="38100" y="570484"/>
                  </a:moveTo>
                  <a:lnTo>
                    <a:pt x="38100" y="1521460"/>
                  </a:lnTo>
                  <a:lnTo>
                    <a:pt x="19050" y="1521460"/>
                  </a:lnTo>
                  <a:lnTo>
                    <a:pt x="38100" y="1521460"/>
                  </a:lnTo>
                  <a:cubicBezTo>
                    <a:pt x="38100" y="1815211"/>
                    <a:pt x="279019" y="2053844"/>
                    <a:pt x="576707" y="2053844"/>
                  </a:cubicBezTo>
                  <a:lnTo>
                    <a:pt x="4914011" y="2053844"/>
                  </a:lnTo>
                  <a:cubicBezTo>
                    <a:pt x="5211699" y="2053844"/>
                    <a:pt x="5452618" y="1815338"/>
                    <a:pt x="5452618" y="1521460"/>
                  </a:cubicBezTo>
                  <a:lnTo>
                    <a:pt x="5452618" y="570484"/>
                  </a:lnTo>
                  <a:cubicBezTo>
                    <a:pt x="5452618" y="276606"/>
                    <a:pt x="5211699" y="38100"/>
                    <a:pt x="4914011" y="38100"/>
                  </a:cubicBezTo>
                  <a:lnTo>
                    <a:pt x="576707" y="38100"/>
                  </a:lnTo>
                  <a:lnTo>
                    <a:pt x="576707" y="19050"/>
                  </a:lnTo>
                  <a:lnTo>
                    <a:pt x="576707" y="38100"/>
                  </a:lnTo>
                  <a:cubicBezTo>
                    <a:pt x="279019" y="38100"/>
                    <a:pt x="38100" y="276606"/>
                    <a:pt x="38100" y="570484"/>
                  </a:cubicBezTo>
                  <a:close/>
                </a:path>
              </a:pathLst>
            </a:custGeom>
            <a:solidFill>
              <a:srgbClr val="29DDDA"/>
            </a:solidFill>
          </p:spPr>
        </p:sp>
      </p:grpSp>
      <p:sp>
        <p:nvSpPr>
          <p:cNvPr id="17" name="TextBox 17"/>
          <p:cNvSpPr txBox="1"/>
          <p:nvPr/>
        </p:nvSpPr>
        <p:spPr>
          <a:xfrm>
            <a:off x="1269058" y="4342954"/>
            <a:ext cx="191541" cy="675085"/>
          </a:xfrm>
          <a:prstGeom prst="rect">
            <a:avLst/>
          </a:prstGeom>
        </p:spPr>
        <p:txBody>
          <a:bodyPr lIns="0" tIns="0" rIns="0" bIns="0" rtlCol="0" anchor="t">
            <a:spAutoFit/>
          </a:bodyPr>
          <a:lstStyle/>
          <a:p>
            <a:pPr algn="ctr">
              <a:lnSpc>
                <a:spcPts val="4312"/>
              </a:lnSpc>
            </a:pPr>
            <a:r>
              <a:rPr lang="en-US" sz="2687" b="1">
                <a:solidFill>
                  <a:srgbClr val="E0E4E6"/>
                </a:solidFill>
                <a:latin typeface="Arimo Bold"/>
                <a:ea typeface="Arimo Bold"/>
                <a:cs typeface="Arimo Bold"/>
                <a:sym typeface="Arimo Bold"/>
              </a:rPr>
              <a:t>2</a:t>
            </a:r>
          </a:p>
        </p:txBody>
      </p:sp>
      <p:sp>
        <p:nvSpPr>
          <p:cNvPr id="18" name="TextBox 18"/>
          <p:cNvSpPr txBox="1"/>
          <p:nvPr/>
        </p:nvSpPr>
        <p:spPr>
          <a:xfrm>
            <a:off x="5329981" y="4219277"/>
            <a:ext cx="3063031" cy="411361"/>
          </a:xfrm>
          <a:prstGeom prst="rect">
            <a:avLst/>
          </a:prstGeom>
        </p:spPr>
        <p:txBody>
          <a:bodyPr lIns="0" tIns="0" rIns="0" bIns="0" rtlCol="0" anchor="t">
            <a:spAutoFit/>
          </a:bodyPr>
          <a:lstStyle/>
          <a:p>
            <a:pPr algn="l">
              <a:lnSpc>
                <a:spcPts val="3000"/>
              </a:lnSpc>
            </a:pPr>
            <a:r>
              <a:rPr lang="en-US" sz="2375" b="1">
                <a:solidFill>
                  <a:srgbClr val="E0E4E6"/>
                </a:solidFill>
                <a:latin typeface="Arimo Bold"/>
                <a:ea typeface="Arimo Bold"/>
                <a:cs typeface="Arimo Bold"/>
                <a:sym typeface="Arimo Bold"/>
              </a:rPr>
              <a:t>Increased Efficiency</a:t>
            </a:r>
          </a:p>
        </p:txBody>
      </p:sp>
      <p:sp>
        <p:nvSpPr>
          <p:cNvPr id="19" name="TextBox 19"/>
          <p:cNvSpPr txBox="1"/>
          <p:nvPr/>
        </p:nvSpPr>
        <p:spPr>
          <a:xfrm>
            <a:off x="5329981" y="4710261"/>
            <a:ext cx="8372029" cy="526702"/>
          </a:xfrm>
          <a:prstGeom prst="rect">
            <a:avLst/>
          </a:prstGeom>
        </p:spPr>
        <p:txBody>
          <a:bodyPr lIns="0" tIns="0" rIns="0" bIns="0" rtlCol="0" anchor="t">
            <a:spAutoFit/>
          </a:bodyPr>
          <a:lstStyle/>
          <a:p>
            <a:pPr algn="l">
              <a:lnSpc>
                <a:spcPts val="3437"/>
              </a:lnSpc>
            </a:pPr>
            <a:r>
              <a:rPr lang="en-US" sz="2125">
                <a:solidFill>
                  <a:srgbClr val="E0E4E6"/>
                </a:solidFill>
                <a:latin typeface="Barlow"/>
                <a:ea typeface="Barlow"/>
                <a:cs typeface="Barlow"/>
                <a:sym typeface="Barlow"/>
              </a:rPr>
              <a:t>Natasha streamlines processes, making work and life more productive.</a:t>
            </a:r>
          </a:p>
        </p:txBody>
      </p:sp>
      <p:grpSp>
        <p:nvGrpSpPr>
          <p:cNvPr id="20" name="Group 20"/>
          <p:cNvGrpSpPr/>
          <p:nvPr/>
        </p:nvGrpSpPr>
        <p:grpSpPr>
          <a:xfrm>
            <a:off x="5192166" y="5493544"/>
            <a:ext cx="11993166" cy="19050"/>
            <a:chOff x="0" y="0"/>
            <a:chExt cx="15990888" cy="25400"/>
          </a:xfrm>
        </p:grpSpPr>
        <p:sp>
          <p:nvSpPr>
            <p:cNvPr id="21" name="Freeform 21"/>
            <p:cNvSpPr/>
            <p:nvPr/>
          </p:nvSpPr>
          <p:spPr>
            <a:xfrm>
              <a:off x="0" y="0"/>
              <a:ext cx="15990951" cy="25400"/>
            </a:xfrm>
            <a:custGeom>
              <a:avLst/>
              <a:gdLst/>
              <a:ahLst/>
              <a:cxnLst/>
              <a:rect l="l" t="t" r="r" b="b"/>
              <a:pathLst>
                <a:path w="15990951" h="25400">
                  <a:moveTo>
                    <a:pt x="0" y="12700"/>
                  </a:moveTo>
                  <a:cubicBezTo>
                    <a:pt x="0" y="5715"/>
                    <a:pt x="5715" y="0"/>
                    <a:pt x="12700" y="0"/>
                  </a:cubicBezTo>
                  <a:lnTo>
                    <a:pt x="15978251" y="0"/>
                  </a:lnTo>
                  <a:cubicBezTo>
                    <a:pt x="15985237" y="0"/>
                    <a:pt x="15990951" y="5715"/>
                    <a:pt x="15990951" y="12700"/>
                  </a:cubicBezTo>
                  <a:cubicBezTo>
                    <a:pt x="15990951" y="19685"/>
                    <a:pt x="15985237" y="25400"/>
                    <a:pt x="15978251" y="25400"/>
                  </a:cubicBezTo>
                  <a:lnTo>
                    <a:pt x="12700" y="25400"/>
                  </a:lnTo>
                  <a:cubicBezTo>
                    <a:pt x="5715" y="25400"/>
                    <a:pt x="0" y="19685"/>
                    <a:pt x="0" y="12700"/>
                  </a:cubicBezTo>
                  <a:close/>
                </a:path>
              </a:pathLst>
            </a:custGeom>
            <a:solidFill>
              <a:srgbClr val="29DDDA"/>
            </a:solidFill>
          </p:spPr>
        </p:sp>
      </p:grpSp>
      <p:grpSp>
        <p:nvGrpSpPr>
          <p:cNvPr id="22" name="Group 22"/>
          <p:cNvGrpSpPr/>
          <p:nvPr/>
        </p:nvGrpSpPr>
        <p:grpSpPr>
          <a:xfrm>
            <a:off x="950565" y="5636121"/>
            <a:ext cx="6162824" cy="1568946"/>
            <a:chOff x="0" y="0"/>
            <a:chExt cx="8217098" cy="2091928"/>
          </a:xfrm>
        </p:grpSpPr>
        <p:sp>
          <p:nvSpPr>
            <p:cNvPr id="23" name="Freeform 23"/>
            <p:cNvSpPr/>
            <p:nvPr/>
          </p:nvSpPr>
          <p:spPr>
            <a:xfrm>
              <a:off x="19050" y="19050"/>
              <a:ext cx="8179054" cy="2053844"/>
            </a:xfrm>
            <a:custGeom>
              <a:avLst/>
              <a:gdLst/>
              <a:ahLst/>
              <a:cxnLst/>
              <a:rect l="l" t="t" r="r" b="b"/>
              <a:pathLst>
                <a:path w="8179054" h="2053844">
                  <a:moveTo>
                    <a:pt x="0" y="551434"/>
                  </a:moveTo>
                  <a:cubicBezTo>
                    <a:pt x="0" y="246888"/>
                    <a:pt x="250317" y="0"/>
                    <a:pt x="559054" y="0"/>
                  </a:cubicBezTo>
                  <a:lnTo>
                    <a:pt x="7620000" y="0"/>
                  </a:lnTo>
                  <a:cubicBezTo>
                    <a:pt x="7928737" y="0"/>
                    <a:pt x="8179054" y="246888"/>
                    <a:pt x="8179054" y="551434"/>
                  </a:cubicBezTo>
                  <a:lnTo>
                    <a:pt x="8179054" y="1502410"/>
                  </a:lnTo>
                  <a:cubicBezTo>
                    <a:pt x="8179054" y="1806956"/>
                    <a:pt x="7928737" y="2053844"/>
                    <a:pt x="7620000" y="2053844"/>
                  </a:cubicBezTo>
                  <a:lnTo>
                    <a:pt x="559054" y="2053844"/>
                  </a:lnTo>
                  <a:cubicBezTo>
                    <a:pt x="250317" y="2053844"/>
                    <a:pt x="0" y="1806956"/>
                    <a:pt x="0" y="1502410"/>
                  </a:cubicBezTo>
                  <a:close/>
                </a:path>
              </a:pathLst>
            </a:custGeom>
            <a:solidFill>
              <a:srgbClr val="0A081B"/>
            </a:solidFill>
          </p:spPr>
        </p:sp>
        <p:sp>
          <p:nvSpPr>
            <p:cNvPr id="24" name="Freeform 24"/>
            <p:cNvSpPr/>
            <p:nvPr/>
          </p:nvSpPr>
          <p:spPr>
            <a:xfrm>
              <a:off x="0" y="0"/>
              <a:ext cx="8217154" cy="2091944"/>
            </a:xfrm>
            <a:custGeom>
              <a:avLst/>
              <a:gdLst/>
              <a:ahLst/>
              <a:cxnLst/>
              <a:rect l="l" t="t" r="r" b="b"/>
              <a:pathLst>
                <a:path w="8217154" h="2091944">
                  <a:moveTo>
                    <a:pt x="0" y="570484"/>
                  </a:moveTo>
                  <a:cubicBezTo>
                    <a:pt x="0" y="255143"/>
                    <a:pt x="259080" y="0"/>
                    <a:pt x="578104" y="0"/>
                  </a:cubicBezTo>
                  <a:lnTo>
                    <a:pt x="7639050" y="0"/>
                  </a:lnTo>
                  <a:lnTo>
                    <a:pt x="7639050" y="19050"/>
                  </a:lnTo>
                  <a:lnTo>
                    <a:pt x="7639050" y="0"/>
                  </a:lnTo>
                  <a:cubicBezTo>
                    <a:pt x="7958074" y="0"/>
                    <a:pt x="8217154" y="255143"/>
                    <a:pt x="8217154" y="570484"/>
                  </a:cubicBezTo>
                  <a:lnTo>
                    <a:pt x="8198104" y="570484"/>
                  </a:lnTo>
                  <a:lnTo>
                    <a:pt x="8217154" y="570484"/>
                  </a:lnTo>
                  <a:lnTo>
                    <a:pt x="8217154" y="1521460"/>
                  </a:lnTo>
                  <a:lnTo>
                    <a:pt x="8198104" y="1521460"/>
                  </a:lnTo>
                  <a:lnTo>
                    <a:pt x="8217154" y="1521460"/>
                  </a:lnTo>
                  <a:cubicBezTo>
                    <a:pt x="8217154" y="1836801"/>
                    <a:pt x="7958074" y="2091944"/>
                    <a:pt x="7639050" y="2091944"/>
                  </a:cubicBezTo>
                  <a:lnTo>
                    <a:pt x="7639050" y="2072894"/>
                  </a:lnTo>
                  <a:lnTo>
                    <a:pt x="7639050" y="2091944"/>
                  </a:lnTo>
                  <a:lnTo>
                    <a:pt x="578104" y="2091944"/>
                  </a:lnTo>
                  <a:lnTo>
                    <a:pt x="578104" y="2072894"/>
                  </a:lnTo>
                  <a:lnTo>
                    <a:pt x="578104" y="2091944"/>
                  </a:lnTo>
                  <a:cubicBezTo>
                    <a:pt x="259080" y="2091944"/>
                    <a:pt x="0" y="1836801"/>
                    <a:pt x="0" y="1521460"/>
                  </a:cubicBezTo>
                  <a:lnTo>
                    <a:pt x="0" y="570484"/>
                  </a:lnTo>
                  <a:lnTo>
                    <a:pt x="19050" y="570484"/>
                  </a:lnTo>
                  <a:lnTo>
                    <a:pt x="0" y="570484"/>
                  </a:lnTo>
                  <a:moveTo>
                    <a:pt x="38100" y="570484"/>
                  </a:moveTo>
                  <a:lnTo>
                    <a:pt x="38100" y="1521460"/>
                  </a:lnTo>
                  <a:lnTo>
                    <a:pt x="19050" y="1521460"/>
                  </a:lnTo>
                  <a:lnTo>
                    <a:pt x="38100" y="1521460"/>
                  </a:lnTo>
                  <a:cubicBezTo>
                    <a:pt x="38100" y="1815211"/>
                    <a:pt x="279654" y="2053844"/>
                    <a:pt x="578104" y="2053844"/>
                  </a:cubicBezTo>
                  <a:lnTo>
                    <a:pt x="7639050" y="2053844"/>
                  </a:lnTo>
                  <a:cubicBezTo>
                    <a:pt x="7937500" y="2053844"/>
                    <a:pt x="8179054" y="1815211"/>
                    <a:pt x="8179054" y="1521460"/>
                  </a:cubicBezTo>
                  <a:lnTo>
                    <a:pt x="8179054" y="570484"/>
                  </a:lnTo>
                  <a:cubicBezTo>
                    <a:pt x="8179054" y="276733"/>
                    <a:pt x="7937500" y="38100"/>
                    <a:pt x="7639050" y="38100"/>
                  </a:cubicBezTo>
                  <a:lnTo>
                    <a:pt x="578104" y="38100"/>
                  </a:lnTo>
                  <a:lnTo>
                    <a:pt x="578104" y="19050"/>
                  </a:lnTo>
                  <a:lnTo>
                    <a:pt x="578104" y="38100"/>
                  </a:lnTo>
                  <a:cubicBezTo>
                    <a:pt x="279654" y="38100"/>
                    <a:pt x="38100" y="276733"/>
                    <a:pt x="38100" y="570484"/>
                  </a:cubicBezTo>
                  <a:close/>
                </a:path>
              </a:pathLst>
            </a:custGeom>
            <a:solidFill>
              <a:srgbClr val="37A7E7"/>
            </a:solidFill>
          </p:spPr>
        </p:sp>
      </p:grpSp>
      <p:sp>
        <p:nvSpPr>
          <p:cNvPr id="25" name="TextBox 25"/>
          <p:cNvSpPr txBox="1"/>
          <p:nvPr/>
        </p:nvSpPr>
        <p:spPr>
          <a:xfrm>
            <a:off x="1269058" y="6021140"/>
            <a:ext cx="201662" cy="675085"/>
          </a:xfrm>
          <a:prstGeom prst="rect">
            <a:avLst/>
          </a:prstGeom>
        </p:spPr>
        <p:txBody>
          <a:bodyPr lIns="0" tIns="0" rIns="0" bIns="0" rtlCol="0" anchor="t">
            <a:spAutoFit/>
          </a:bodyPr>
          <a:lstStyle/>
          <a:p>
            <a:pPr algn="ctr">
              <a:lnSpc>
                <a:spcPts val="4312"/>
              </a:lnSpc>
            </a:pPr>
            <a:r>
              <a:rPr lang="en-US" sz="2687" b="1">
                <a:solidFill>
                  <a:srgbClr val="E0E4E6"/>
                </a:solidFill>
                <a:latin typeface="Arimo Bold"/>
                <a:ea typeface="Arimo Bold"/>
                <a:cs typeface="Arimo Bold"/>
                <a:sym typeface="Arimo Bold"/>
              </a:rPr>
              <a:t>3</a:t>
            </a:r>
          </a:p>
        </p:txBody>
      </p:sp>
      <p:sp>
        <p:nvSpPr>
          <p:cNvPr id="26" name="TextBox 26"/>
          <p:cNvSpPr txBox="1"/>
          <p:nvPr/>
        </p:nvSpPr>
        <p:spPr>
          <a:xfrm>
            <a:off x="7374731" y="5897464"/>
            <a:ext cx="3793926" cy="411361"/>
          </a:xfrm>
          <a:prstGeom prst="rect">
            <a:avLst/>
          </a:prstGeom>
        </p:spPr>
        <p:txBody>
          <a:bodyPr lIns="0" tIns="0" rIns="0" bIns="0" rtlCol="0" anchor="t">
            <a:spAutoFit/>
          </a:bodyPr>
          <a:lstStyle/>
          <a:p>
            <a:pPr algn="l">
              <a:lnSpc>
                <a:spcPts val="3000"/>
              </a:lnSpc>
            </a:pPr>
            <a:r>
              <a:rPr lang="en-US" sz="2375" b="1">
                <a:solidFill>
                  <a:srgbClr val="E0E4E6"/>
                </a:solidFill>
                <a:latin typeface="Arimo Bold"/>
                <a:ea typeface="Arimo Bold"/>
                <a:cs typeface="Arimo Bold"/>
                <a:sym typeface="Arimo Bold"/>
              </a:rPr>
              <a:t>Enhanced Communication</a:t>
            </a:r>
          </a:p>
        </p:txBody>
      </p:sp>
      <p:sp>
        <p:nvSpPr>
          <p:cNvPr id="27" name="TextBox 27"/>
          <p:cNvSpPr txBox="1"/>
          <p:nvPr/>
        </p:nvSpPr>
        <p:spPr>
          <a:xfrm>
            <a:off x="7374731" y="6388448"/>
            <a:ext cx="9481691" cy="526702"/>
          </a:xfrm>
          <a:prstGeom prst="rect">
            <a:avLst/>
          </a:prstGeom>
        </p:spPr>
        <p:txBody>
          <a:bodyPr lIns="0" tIns="0" rIns="0" bIns="0" rtlCol="0" anchor="t">
            <a:spAutoFit/>
          </a:bodyPr>
          <a:lstStyle/>
          <a:p>
            <a:pPr algn="l">
              <a:lnSpc>
                <a:spcPts val="3437"/>
              </a:lnSpc>
            </a:pPr>
            <a:r>
              <a:rPr lang="en-US" sz="2125">
                <a:solidFill>
                  <a:srgbClr val="E0E4E6"/>
                </a:solidFill>
                <a:latin typeface="Barlow"/>
                <a:ea typeface="Barlow"/>
                <a:cs typeface="Barlow"/>
                <a:sym typeface="Barlow"/>
              </a:rPr>
              <a:t>Natasha facilitates clear and effective communication across language barriers.</a:t>
            </a:r>
          </a:p>
        </p:txBody>
      </p:sp>
      <p:grpSp>
        <p:nvGrpSpPr>
          <p:cNvPr id="28" name="Group 28"/>
          <p:cNvGrpSpPr/>
          <p:nvPr/>
        </p:nvGrpSpPr>
        <p:grpSpPr>
          <a:xfrm>
            <a:off x="7236916" y="7171730"/>
            <a:ext cx="9948416" cy="19050"/>
            <a:chOff x="0" y="0"/>
            <a:chExt cx="13264555" cy="25400"/>
          </a:xfrm>
        </p:grpSpPr>
        <p:sp>
          <p:nvSpPr>
            <p:cNvPr id="29" name="Freeform 29"/>
            <p:cNvSpPr/>
            <p:nvPr/>
          </p:nvSpPr>
          <p:spPr>
            <a:xfrm>
              <a:off x="0" y="0"/>
              <a:ext cx="13264514" cy="25400"/>
            </a:xfrm>
            <a:custGeom>
              <a:avLst/>
              <a:gdLst/>
              <a:ahLst/>
              <a:cxnLst/>
              <a:rect l="l" t="t" r="r" b="b"/>
              <a:pathLst>
                <a:path w="13264514" h="25400">
                  <a:moveTo>
                    <a:pt x="0" y="12700"/>
                  </a:moveTo>
                  <a:cubicBezTo>
                    <a:pt x="0" y="5715"/>
                    <a:pt x="5715" y="0"/>
                    <a:pt x="12700" y="0"/>
                  </a:cubicBezTo>
                  <a:lnTo>
                    <a:pt x="13251814" y="0"/>
                  </a:lnTo>
                  <a:cubicBezTo>
                    <a:pt x="13258800" y="0"/>
                    <a:pt x="13264514" y="5715"/>
                    <a:pt x="13264514" y="12700"/>
                  </a:cubicBezTo>
                  <a:cubicBezTo>
                    <a:pt x="13264514" y="19685"/>
                    <a:pt x="13258800" y="25400"/>
                    <a:pt x="13251814" y="25400"/>
                  </a:cubicBezTo>
                  <a:lnTo>
                    <a:pt x="12700" y="25400"/>
                  </a:lnTo>
                  <a:cubicBezTo>
                    <a:pt x="5715" y="25400"/>
                    <a:pt x="0" y="19685"/>
                    <a:pt x="0" y="12700"/>
                  </a:cubicBezTo>
                  <a:close/>
                </a:path>
              </a:pathLst>
            </a:custGeom>
            <a:solidFill>
              <a:srgbClr val="37A7E7"/>
            </a:solidFill>
          </p:spPr>
        </p:sp>
      </p:grpSp>
      <p:grpSp>
        <p:nvGrpSpPr>
          <p:cNvPr id="30" name="Group 30"/>
          <p:cNvGrpSpPr/>
          <p:nvPr/>
        </p:nvGrpSpPr>
        <p:grpSpPr>
          <a:xfrm>
            <a:off x="950565" y="7314308"/>
            <a:ext cx="8207722" cy="2009924"/>
            <a:chOff x="0" y="0"/>
            <a:chExt cx="10943630" cy="2679898"/>
          </a:xfrm>
        </p:grpSpPr>
        <p:sp>
          <p:nvSpPr>
            <p:cNvPr id="31" name="Freeform 31"/>
            <p:cNvSpPr/>
            <p:nvPr/>
          </p:nvSpPr>
          <p:spPr>
            <a:xfrm>
              <a:off x="19050" y="19050"/>
              <a:ext cx="10905617" cy="2641727"/>
            </a:xfrm>
            <a:custGeom>
              <a:avLst/>
              <a:gdLst/>
              <a:ahLst/>
              <a:cxnLst/>
              <a:rect l="l" t="t" r="r" b="b"/>
              <a:pathLst>
                <a:path w="10905617" h="2641727">
                  <a:moveTo>
                    <a:pt x="0" y="551307"/>
                  </a:moveTo>
                  <a:cubicBezTo>
                    <a:pt x="0" y="246888"/>
                    <a:pt x="249555" y="0"/>
                    <a:pt x="557403" y="0"/>
                  </a:cubicBezTo>
                  <a:lnTo>
                    <a:pt x="10348214" y="0"/>
                  </a:lnTo>
                  <a:cubicBezTo>
                    <a:pt x="10656062" y="0"/>
                    <a:pt x="10905617" y="246888"/>
                    <a:pt x="10905617" y="551307"/>
                  </a:cubicBezTo>
                  <a:lnTo>
                    <a:pt x="10905617" y="2090420"/>
                  </a:lnTo>
                  <a:cubicBezTo>
                    <a:pt x="10905617" y="2394966"/>
                    <a:pt x="10656062" y="2641727"/>
                    <a:pt x="10348214" y="2641727"/>
                  </a:cubicBezTo>
                  <a:lnTo>
                    <a:pt x="557403" y="2641727"/>
                  </a:lnTo>
                  <a:cubicBezTo>
                    <a:pt x="249555" y="2641727"/>
                    <a:pt x="0" y="2394839"/>
                    <a:pt x="0" y="2090420"/>
                  </a:cubicBezTo>
                  <a:close/>
                </a:path>
              </a:pathLst>
            </a:custGeom>
            <a:solidFill>
              <a:srgbClr val="0A081B"/>
            </a:solidFill>
          </p:spPr>
        </p:sp>
        <p:sp>
          <p:nvSpPr>
            <p:cNvPr id="32" name="Freeform 32"/>
            <p:cNvSpPr/>
            <p:nvPr/>
          </p:nvSpPr>
          <p:spPr>
            <a:xfrm>
              <a:off x="0" y="0"/>
              <a:ext cx="10943717" cy="2679954"/>
            </a:xfrm>
            <a:custGeom>
              <a:avLst/>
              <a:gdLst/>
              <a:ahLst/>
              <a:cxnLst/>
              <a:rect l="l" t="t" r="r" b="b"/>
              <a:pathLst>
                <a:path w="10943717" h="2679954">
                  <a:moveTo>
                    <a:pt x="0" y="570357"/>
                  </a:moveTo>
                  <a:cubicBezTo>
                    <a:pt x="0" y="255143"/>
                    <a:pt x="258318" y="0"/>
                    <a:pt x="576453" y="0"/>
                  </a:cubicBezTo>
                  <a:lnTo>
                    <a:pt x="10367264" y="0"/>
                  </a:lnTo>
                  <a:lnTo>
                    <a:pt x="10367264" y="19050"/>
                  </a:lnTo>
                  <a:lnTo>
                    <a:pt x="10367264" y="0"/>
                  </a:lnTo>
                  <a:cubicBezTo>
                    <a:pt x="10685399" y="0"/>
                    <a:pt x="10943717" y="255143"/>
                    <a:pt x="10943717" y="570357"/>
                  </a:cubicBezTo>
                  <a:lnTo>
                    <a:pt x="10924667" y="570357"/>
                  </a:lnTo>
                  <a:lnTo>
                    <a:pt x="10943717" y="570357"/>
                  </a:lnTo>
                  <a:lnTo>
                    <a:pt x="10943717" y="2109470"/>
                  </a:lnTo>
                  <a:lnTo>
                    <a:pt x="10924667" y="2109470"/>
                  </a:lnTo>
                  <a:lnTo>
                    <a:pt x="10943717" y="2109470"/>
                  </a:lnTo>
                  <a:cubicBezTo>
                    <a:pt x="10943717" y="2424684"/>
                    <a:pt x="10685399" y="2679827"/>
                    <a:pt x="10367264" y="2679827"/>
                  </a:cubicBezTo>
                  <a:lnTo>
                    <a:pt x="10367264" y="2660777"/>
                  </a:lnTo>
                  <a:lnTo>
                    <a:pt x="10367264" y="2679827"/>
                  </a:lnTo>
                  <a:lnTo>
                    <a:pt x="576453" y="2679827"/>
                  </a:lnTo>
                  <a:lnTo>
                    <a:pt x="576453" y="2660777"/>
                  </a:lnTo>
                  <a:lnTo>
                    <a:pt x="576453" y="2679827"/>
                  </a:lnTo>
                  <a:cubicBezTo>
                    <a:pt x="258318" y="2679954"/>
                    <a:pt x="0" y="2424684"/>
                    <a:pt x="0" y="2109470"/>
                  </a:cubicBezTo>
                  <a:lnTo>
                    <a:pt x="0" y="570357"/>
                  </a:lnTo>
                  <a:lnTo>
                    <a:pt x="19050" y="570357"/>
                  </a:lnTo>
                  <a:lnTo>
                    <a:pt x="0" y="570357"/>
                  </a:lnTo>
                  <a:moveTo>
                    <a:pt x="38100" y="570357"/>
                  </a:moveTo>
                  <a:lnTo>
                    <a:pt x="38100" y="2109470"/>
                  </a:lnTo>
                  <a:lnTo>
                    <a:pt x="19050" y="2109470"/>
                  </a:lnTo>
                  <a:lnTo>
                    <a:pt x="38100" y="2109470"/>
                  </a:lnTo>
                  <a:cubicBezTo>
                    <a:pt x="38100" y="2403221"/>
                    <a:pt x="278892" y="2641727"/>
                    <a:pt x="576453" y="2641727"/>
                  </a:cubicBezTo>
                  <a:lnTo>
                    <a:pt x="10367264" y="2641727"/>
                  </a:lnTo>
                  <a:cubicBezTo>
                    <a:pt x="10664825" y="2641727"/>
                    <a:pt x="10905617" y="2403221"/>
                    <a:pt x="10905617" y="2109470"/>
                  </a:cubicBezTo>
                  <a:lnTo>
                    <a:pt x="10905617" y="570357"/>
                  </a:lnTo>
                  <a:cubicBezTo>
                    <a:pt x="10905490" y="276606"/>
                    <a:pt x="10664698" y="38100"/>
                    <a:pt x="10367264" y="38100"/>
                  </a:cubicBezTo>
                  <a:lnTo>
                    <a:pt x="576453" y="38100"/>
                  </a:lnTo>
                  <a:lnTo>
                    <a:pt x="576453" y="19050"/>
                  </a:lnTo>
                  <a:lnTo>
                    <a:pt x="576453" y="38100"/>
                  </a:lnTo>
                  <a:cubicBezTo>
                    <a:pt x="278892" y="38100"/>
                    <a:pt x="38100" y="276606"/>
                    <a:pt x="38100" y="570357"/>
                  </a:cubicBezTo>
                  <a:close/>
                </a:path>
              </a:pathLst>
            </a:custGeom>
            <a:solidFill>
              <a:srgbClr val="091231"/>
            </a:solidFill>
          </p:spPr>
        </p:sp>
      </p:grpSp>
      <p:sp>
        <p:nvSpPr>
          <p:cNvPr id="33" name="TextBox 33"/>
          <p:cNvSpPr txBox="1"/>
          <p:nvPr/>
        </p:nvSpPr>
        <p:spPr>
          <a:xfrm>
            <a:off x="1269058" y="7919740"/>
            <a:ext cx="194667" cy="675085"/>
          </a:xfrm>
          <a:prstGeom prst="rect">
            <a:avLst/>
          </a:prstGeom>
        </p:spPr>
        <p:txBody>
          <a:bodyPr lIns="0" tIns="0" rIns="0" bIns="0" rtlCol="0" anchor="t">
            <a:spAutoFit/>
          </a:bodyPr>
          <a:lstStyle/>
          <a:p>
            <a:pPr algn="ctr">
              <a:lnSpc>
                <a:spcPts val="4312"/>
              </a:lnSpc>
            </a:pPr>
            <a:r>
              <a:rPr lang="en-US" sz="2687" b="1">
                <a:solidFill>
                  <a:srgbClr val="E0E4E6"/>
                </a:solidFill>
                <a:latin typeface="Arimo Bold"/>
                <a:ea typeface="Arimo Bold"/>
                <a:cs typeface="Arimo Bold"/>
                <a:sym typeface="Arimo Bold"/>
              </a:rPr>
              <a:t>4</a:t>
            </a:r>
          </a:p>
        </p:txBody>
      </p:sp>
      <p:sp>
        <p:nvSpPr>
          <p:cNvPr id="34" name="TextBox 34"/>
          <p:cNvSpPr txBox="1"/>
          <p:nvPr/>
        </p:nvSpPr>
        <p:spPr>
          <a:xfrm>
            <a:off x="9419630" y="7575649"/>
            <a:ext cx="4592091" cy="411361"/>
          </a:xfrm>
          <a:prstGeom prst="rect">
            <a:avLst/>
          </a:prstGeom>
        </p:spPr>
        <p:txBody>
          <a:bodyPr lIns="0" tIns="0" rIns="0" bIns="0" rtlCol="0" anchor="t">
            <a:spAutoFit/>
          </a:bodyPr>
          <a:lstStyle/>
          <a:p>
            <a:pPr algn="l">
              <a:lnSpc>
                <a:spcPts val="3000"/>
              </a:lnSpc>
            </a:pPr>
            <a:r>
              <a:rPr lang="en-US" sz="2375" b="1">
                <a:solidFill>
                  <a:srgbClr val="E0E4E6"/>
                </a:solidFill>
                <a:latin typeface="Arimo Bold"/>
                <a:ea typeface="Arimo Bold"/>
                <a:cs typeface="Arimo Bold"/>
                <a:sym typeface="Arimo Bold"/>
              </a:rPr>
              <a:t>Improved Access to Information</a:t>
            </a:r>
          </a:p>
        </p:txBody>
      </p:sp>
      <p:sp>
        <p:nvSpPr>
          <p:cNvPr id="35" name="TextBox 35"/>
          <p:cNvSpPr txBox="1"/>
          <p:nvPr/>
        </p:nvSpPr>
        <p:spPr>
          <a:xfrm>
            <a:off x="9419630" y="8066634"/>
            <a:ext cx="7627888" cy="967680"/>
          </a:xfrm>
          <a:prstGeom prst="rect">
            <a:avLst/>
          </a:prstGeom>
        </p:spPr>
        <p:txBody>
          <a:bodyPr lIns="0" tIns="0" rIns="0" bIns="0" rtlCol="0" anchor="t">
            <a:spAutoFit/>
          </a:bodyPr>
          <a:lstStyle/>
          <a:p>
            <a:pPr algn="l">
              <a:lnSpc>
                <a:spcPts val="3437"/>
              </a:lnSpc>
            </a:pPr>
            <a:r>
              <a:rPr lang="en-US" sz="2125">
                <a:solidFill>
                  <a:srgbClr val="E0E4E6"/>
                </a:solidFill>
                <a:latin typeface="Barlow"/>
                <a:ea typeface="Barlow"/>
                <a:cs typeface="Barlow"/>
                <a:sym typeface="Barlow"/>
              </a:rPr>
              <a:t>Natasha provides quick and accurate access to information, fostering knowledge.</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0A081B">
                <a:alpha val="74902"/>
              </a:srgbClr>
            </a:solidFill>
          </p:spPr>
        </p:sp>
      </p:grpSp>
      <p:sp>
        <p:nvSpPr>
          <p:cNvPr id="5" name="Freeform 5" descr="preencoded.png"/>
          <p:cNvSpPr/>
          <p:nvPr/>
        </p:nvSpPr>
        <p:spPr>
          <a:xfrm>
            <a:off x="0" y="0"/>
            <a:ext cx="6858000" cy="10287000"/>
          </a:xfrm>
          <a:custGeom>
            <a:avLst/>
            <a:gdLst/>
            <a:ahLst/>
            <a:cxnLst/>
            <a:rect l="l" t="t" r="r" b="b"/>
            <a:pathLst>
              <a:path w="6858000" h="10287000">
                <a:moveTo>
                  <a:pt x="0" y="0"/>
                </a:moveTo>
                <a:lnTo>
                  <a:pt x="6858000" y="0"/>
                </a:lnTo>
                <a:lnTo>
                  <a:pt x="6858000" y="10287000"/>
                </a:lnTo>
                <a:lnTo>
                  <a:pt x="0" y="10287000"/>
                </a:lnTo>
                <a:lnTo>
                  <a:pt x="0" y="0"/>
                </a:lnTo>
                <a:close/>
              </a:path>
            </a:pathLst>
          </a:custGeom>
          <a:blipFill>
            <a:blip r:embed="rId4"/>
            <a:stretch>
              <a:fillRect/>
            </a:stretch>
          </a:blipFill>
        </p:spPr>
      </p:sp>
      <p:sp>
        <p:nvSpPr>
          <p:cNvPr id="6" name="TextBox 6"/>
          <p:cNvSpPr txBox="1"/>
          <p:nvPr/>
        </p:nvSpPr>
        <p:spPr>
          <a:xfrm>
            <a:off x="7938046" y="3010049"/>
            <a:ext cx="9269909" cy="1771650"/>
          </a:xfrm>
          <a:prstGeom prst="rect">
            <a:avLst/>
          </a:prstGeom>
        </p:spPr>
        <p:txBody>
          <a:bodyPr lIns="0" tIns="0" rIns="0" bIns="0" rtlCol="0" anchor="t">
            <a:spAutoFit/>
          </a:bodyPr>
          <a:lstStyle/>
          <a:p>
            <a:pPr algn="l">
              <a:lnSpc>
                <a:spcPts val="6749"/>
              </a:lnSpc>
            </a:pPr>
            <a:r>
              <a:rPr lang="en-US" sz="5374" b="1">
                <a:solidFill>
                  <a:srgbClr val="F0FCFF"/>
                </a:solidFill>
                <a:latin typeface="Arimo Bold"/>
                <a:ea typeface="Arimo Bold"/>
                <a:cs typeface="Arimo Bold"/>
                <a:sym typeface="Arimo Bold"/>
              </a:rPr>
              <a:t>Conclusion: Embracing the AI-Driven Future</a:t>
            </a:r>
          </a:p>
        </p:txBody>
      </p:sp>
      <p:sp>
        <p:nvSpPr>
          <p:cNvPr id="7" name="TextBox 7"/>
          <p:cNvSpPr txBox="1"/>
          <p:nvPr/>
        </p:nvSpPr>
        <p:spPr>
          <a:xfrm>
            <a:off x="7938046" y="5139779"/>
            <a:ext cx="9269909" cy="2080022"/>
          </a:xfrm>
          <a:prstGeom prst="rect">
            <a:avLst/>
          </a:prstGeom>
        </p:spPr>
        <p:txBody>
          <a:bodyPr lIns="0" tIns="0" rIns="0" bIns="0" rtlCol="0" anchor="t">
            <a:spAutoFit/>
          </a:bodyPr>
          <a:lstStyle/>
          <a:p>
            <a:pPr algn="l">
              <a:lnSpc>
                <a:spcPts val="3875"/>
              </a:lnSpc>
            </a:pPr>
            <a:r>
              <a:rPr lang="en-US" sz="2375">
                <a:solidFill>
                  <a:srgbClr val="E0E4E6"/>
                </a:solidFill>
                <a:latin typeface="Barlow"/>
                <a:ea typeface="Barlow"/>
                <a:cs typeface="Barlow"/>
                <a:sym typeface="Barlow"/>
              </a:rPr>
              <a:t>Natasha is a testament to the incredible potential of AI to transform our lives. By embracing AI and harnessing its power, we can create a future where technology empowers us to achieve greater things. Thank you for your time!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1114</TotalTime>
  <Words>761</Words>
  <Application>Microsoft Office PowerPoint</Application>
  <PresentationFormat>Custom</PresentationFormat>
  <Paragraphs>91</Paragraphs>
  <Slides>8</Slides>
  <Notes>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vt:i4>
      </vt:variant>
    </vt:vector>
  </HeadingPairs>
  <TitlesOfParts>
    <vt:vector size="14" baseType="lpstr">
      <vt:lpstr>Arimo Bold</vt:lpstr>
      <vt:lpstr>Barlow</vt:lpstr>
      <vt:lpstr>Arimo Bold Italics</vt:lpstr>
      <vt:lpstr>Arial</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Introducing-Natasha-Your-Virtual-AI-Assistant2.pptx</dc:title>
  <dc:creator>NIKHIL SHUKLA</dc:creator>
  <cp:lastModifiedBy>NIKHIL SHUKLA</cp:lastModifiedBy>
  <cp:revision>3</cp:revision>
  <dcterms:created xsi:type="dcterms:W3CDTF">2006-08-16T00:00:00Z</dcterms:created>
  <dcterms:modified xsi:type="dcterms:W3CDTF">2024-11-20T03:29:46Z</dcterms:modified>
  <dc:identifier>DAGW5Z-laJo</dc:identifier>
</cp:coreProperties>
</file>